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8D230F3-CF80-4859-8CE7-A43EE81993B5}" styleName="Light Style 1 - Accent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7D97D52-0AAE-48F4-B41B-D51FC6ECF044}" type="doc">
      <dgm:prSet loTypeId="urn:microsoft.com/office/officeart/2005/8/layout/cycle2" loCatId="cycle" qsTypeId="urn:microsoft.com/office/officeart/2005/8/quickstyle/3d2" qsCatId="3D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79CB37D6-95B0-4083-B05E-3406243F5B2B}">
      <dgm:prSet phldrT="[Text]" custT="1"/>
      <dgm:spPr/>
      <dgm:t>
        <a:bodyPr/>
        <a:lstStyle/>
        <a:p>
          <a:r>
            <a:rPr lang="en-US" sz="2000" b="1" dirty="0" smtClean="0">
              <a:solidFill>
                <a:schemeClr val="bg1"/>
              </a:solidFill>
            </a:rPr>
            <a:t>disaster</a:t>
          </a:r>
          <a:endParaRPr lang="en-US" sz="2000" b="1" dirty="0">
            <a:solidFill>
              <a:schemeClr val="bg1"/>
            </a:solidFill>
          </a:endParaRPr>
        </a:p>
      </dgm:t>
    </dgm:pt>
    <dgm:pt modelId="{E836FD9D-373D-4AE5-9139-53447CE5D1B2}" type="parTrans" cxnId="{0294CF92-A738-4518-A599-5E2329E60544}">
      <dgm:prSet/>
      <dgm:spPr/>
      <dgm:t>
        <a:bodyPr/>
        <a:lstStyle/>
        <a:p>
          <a:endParaRPr lang="en-US"/>
        </a:p>
      </dgm:t>
    </dgm:pt>
    <dgm:pt modelId="{89F9E05C-89D9-4160-B2E0-7BD5C5961268}" type="sibTrans" cxnId="{0294CF92-A738-4518-A599-5E2329E60544}">
      <dgm:prSet/>
      <dgm:spPr/>
      <dgm:t>
        <a:bodyPr/>
        <a:lstStyle/>
        <a:p>
          <a:endParaRPr lang="en-US"/>
        </a:p>
      </dgm:t>
    </dgm:pt>
    <dgm:pt modelId="{78EBE509-E76B-4809-9B13-8F84A19E5556}">
      <dgm:prSet phldrT="[Text]" custT="1"/>
      <dgm:spPr/>
      <dgm:t>
        <a:bodyPr/>
        <a:lstStyle/>
        <a:p>
          <a:r>
            <a:rPr lang="en-US" sz="2000" b="1" dirty="0" smtClean="0"/>
            <a:t>response</a:t>
          </a:r>
          <a:endParaRPr lang="en-US" sz="2000" b="1" dirty="0"/>
        </a:p>
      </dgm:t>
    </dgm:pt>
    <dgm:pt modelId="{4421EE53-37E5-4E3C-ACE5-4EC48062EA6E}" type="parTrans" cxnId="{F03559CE-E657-4AF3-9C14-9346A938BD28}">
      <dgm:prSet/>
      <dgm:spPr/>
      <dgm:t>
        <a:bodyPr/>
        <a:lstStyle/>
        <a:p>
          <a:endParaRPr lang="en-US"/>
        </a:p>
      </dgm:t>
    </dgm:pt>
    <dgm:pt modelId="{FA4E93C2-2317-482D-B565-A240DFB42FB3}" type="sibTrans" cxnId="{F03559CE-E657-4AF3-9C14-9346A938BD28}">
      <dgm:prSet/>
      <dgm:spPr/>
      <dgm:t>
        <a:bodyPr/>
        <a:lstStyle/>
        <a:p>
          <a:endParaRPr lang="en-US"/>
        </a:p>
      </dgm:t>
    </dgm:pt>
    <dgm:pt modelId="{A3DE8FB9-D26C-4BED-9129-3C904CCB9CBC}">
      <dgm:prSet phldrT="[Text]" custT="1"/>
      <dgm:spPr/>
      <dgm:t>
        <a:bodyPr/>
        <a:lstStyle/>
        <a:p>
          <a:r>
            <a:rPr lang="en-US" sz="2000" b="1" dirty="0" smtClean="0"/>
            <a:t>rehabilitation</a:t>
          </a:r>
          <a:endParaRPr lang="en-US" sz="2000" b="1" dirty="0"/>
        </a:p>
      </dgm:t>
    </dgm:pt>
    <dgm:pt modelId="{9CF140E0-1901-4F81-9C42-C0DC50E10F99}" type="parTrans" cxnId="{0580B325-3CFD-490D-B1D8-B7F894419E32}">
      <dgm:prSet/>
      <dgm:spPr/>
      <dgm:t>
        <a:bodyPr/>
        <a:lstStyle/>
        <a:p>
          <a:endParaRPr lang="en-US"/>
        </a:p>
      </dgm:t>
    </dgm:pt>
    <dgm:pt modelId="{A4938DA6-DE19-4FD2-B211-9C9CC7E841DF}" type="sibTrans" cxnId="{0580B325-3CFD-490D-B1D8-B7F894419E32}">
      <dgm:prSet/>
      <dgm:spPr/>
      <dgm:t>
        <a:bodyPr/>
        <a:lstStyle/>
        <a:p>
          <a:endParaRPr lang="en-US"/>
        </a:p>
      </dgm:t>
    </dgm:pt>
    <dgm:pt modelId="{261E4B27-0240-44F5-BBD4-6B5D2E43618F}">
      <dgm:prSet phldrT="[Text]" custT="1"/>
      <dgm:spPr/>
      <dgm:t>
        <a:bodyPr/>
        <a:lstStyle/>
        <a:p>
          <a:r>
            <a:rPr lang="en-US" sz="2000" b="1" dirty="0" smtClean="0"/>
            <a:t>reconstruction</a:t>
          </a:r>
          <a:endParaRPr lang="en-US" sz="2000" b="1" dirty="0"/>
        </a:p>
      </dgm:t>
    </dgm:pt>
    <dgm:pt modelId="{70494794-74C8-4443-AFC7-C01F5172D859}" type="parTrans" cxnId="{6F4286C4-6449-4361-817D-C27AA39CEC29}">
      <dgm:prSet/>
      <dgm:spPr/>
      <dgm:t>
        <a:bodyPr/>
        <a:lstStyle/>
        <a:p>
          <a:endParaRPr lang="en-US"/>
        </a:p>
      </dgm:t>
    </dgm:pt>
    <dgm:pt modelId="{BD477F47-147B-41F4-BB1C-219CED649D60}" type="sibTrans" cxnId="{6F4286C4-6449-4361-817D-C27AA39CEC29}">
      <dgm:prSet/>
      <dgm:spPr/>
      <dgm:t>
        <a:bodyPr/>
        <a:lstStyle/>
        <a:p>
          <a:endParaRPr lang="en-US"/>
        </a:p>
      </dgm:t>
    </dgm:pt>
    <dgm:pt modelId="{CB73E83D-FF0E-42CB-894A-7DB96BF6BA08}">
      <dgm:prSet phldrT="[Text]" custT="1"/>
      <dgm:spPr/>
      <dgm:t>
        <a:bodyPr/>
        <a:lstStyle/>
        <a:p>
          <a:r>
            <a:rPr lang="en-US" sz="2000" b="1" dirty="0" smtClean="0"/>
            <a:t>Development</a:t>
          </a:r>
        </a:p>
        <a:p>
          <a:endParaRPr lang="en-US" sz="1100" dirty="0"/>
        </a:p>
      </dgm:t>
    </dgm:pt>
    <dgm:pt modelId="{BD010749-FBAE-41BE-965D-A2D38B19F00C}" type="parTrans" cxnId="{0E73A168-A489-4143-A5F7-2FB0A2471B2E}">
      <dgm:prSet/>
      <dgm:spPr/>
      <dgm:t>
        <a:bodyPr/>
        <a:lstStyle/>
        <a:p>
          <a:endParaRPr lang="en-US"/>
        </a:p>
      </dgm:t>
    </dgm:pt>
    <dgm:pt modelId="{95942395-483A-4814-BE7D-130ABCFE632B}" type="sibTrans" cxnId="{0E73A168-A489-4143-A5F7-2FB0A2471B2E}">
      <dgm:prSet/>
      <dgm:spPr/>
      <dgm:t>
        <a:bodyPr/>
        <a:lstStyle/>
        <a:p>
          <a:endParaRPr lang="en-US"/>
        </a:p>
      </dgm:t>
    </dgm:pt>
    <dgm:pt modelId="{2527580A-E95B-4ADD-89AD-4969C5955E95}">
      <dgm:prSet phldrT="[Text]" custT="1"/>
      <dgm:spPr/>
      <dgm:t>
        <a:bodyPr/>
        <a:lstStyle/>
        <a:p>
          <a:r>
            <a:rPr lang="en-US" sz="2000" b="1" dirty="0" smtClean="0"/>
            <a:t>prevention</a:t>
          </a:r>
        </a:p>
        <a:p>
          <a:endParaRPr lang="en-US" sz="1500" dirty="0"/>
        </a:p>
      </dgm:t>
    </dgm:pt>
    <dgm:pt modelId="{05526857-DB9B-4323-92CE-A3B778B523CD}" type="parTrans" cxnId="{B28C656C-1F68-496B-A0E8-489ECAA49B5E}">
      <dgm:prSet/>
      <dgm:spPr/>
      <dgm:t>
        <a:bodyPr/>
        <a:lstStyle/>
        <a:p>
          <a:endParaRPr lang="en-US"/>
        </a:p>
      </dgm:t>
    </dgm:pt>
    <dgm:pt modelId="{F901FA0C-7698-433C-B68E-92E05FC602A6}" type="sibTrans" cxnId="{B28C656C-1F68-496B-A0E8-489ECAA49B5E}">
      <dgm:prSet/>
      <dgm:spPr/>
      <dgm:t>
        <a:bodyPr/>
        <a:lstStyle/>
        <a:p>
          <a:endParaRPr lang="en-US"/>
        </a:p>
      </dgm:t>
    </dgm:pt>
    <dgm:pt modelId="{5040D097-164E-4D09-A2F4-C5C8EB3AA967}">
      <dgm:prSet phldrT="[Text]" custT="1"/>
      <dgm:spPr/>
      <dgm:t>
        <a:bodyPr/>
        <a:lstStyle/>
        <a:p>
          <a:r>
            <a:rPr lang="en-US" sz="2000" b="1" dirty="0" smtClean="0"/>
            <a:t>mitigation</a:t>
          </a:r>
          <a:endParaRPr lang="en-US" sz="2000" b="1" dirty="0"/>
        </a:p>
      </dgm:t>
    </dgm:pt>
    <dgm:pt modelId="{CECC9B31-97DA-4000-874A-6F2C91468F96}" type="parTrans" cxnId="{4A4CCE0D-6938-4523-8025-E175C7CFA2CB}">
      <dgm:prSet/>
      <dgm:spPr/>
      <dgm:t>
        <a:bodyPr/>
        <a:lstStyle/>
        <a:p>
          <a:endParaRPr lang="en-US"/>
        </a:p>
      </dgm:t>
    </dgm:pt>
    <dgm:pt modelId="{B17F659B-7CE6-4E2C-9EDB-0029EC573020}" type="sibTrans" cxnId="{4A4CCE0D-6938-4523-8025-E175C7CFA2CB}">
      <dgm:prSet/>
      <dgm:spPr/>
      <dgm:t>
        <a:bodyPr/>
        <a:lstStyle/>
        <a:p>
          <a:endParaRPr lang="en-US"/>
        </a:p>
      </dgm:t>
    </dgm:pt>
    <dgm:pt modelId="{0797B132-6051-4CE6-A3F8-EA703CB24C2E}">
      <dgm:prSet phldrT="[Text]" custT="1"/>
      <dgm:spPr/>
      <dgm:t>
        <a:bodyPr/>
        <a:lstStyle/>
        <a:p>
          <a:r>
            <a:rPr lang="en-US" sz="2000" b="1" dirty="0" smtClean="0"/>
            <a:t>Disaster preparedness</a:t>
          </a:r>
        </a:p>
        <a:p>
          <a:endParaRPr lang="en-US" sz="1500" dirty="0"/>
        </a:p>
      </dgm:t>
    </dgm:pt>
    <dgm:pt modelId="{BD7BC02F-0B0D-4176-9B77-A1C089ECCDBF}" type="parTrans" cxnId="{7D5604D8-ECB7-43A8-A7C1-CB24190BF1AF}">
      <dgm:prSet/>
      <dgm:spPr/>
      <dgm:t>
        <a:bodyPr/>
        <a:lstStyle/>
        <a:p>
          <a:endParaRPr lang="en-US"/>
        </a:p>
      </dgm:t>
    </dgm:pt>
    <dgm:pt modelId="{8F189072-29C7-4A85-B42D-336EEB8A6CD8}" type="sibTrans" cxnId="{7D5604D8-ECB7-43A8-A7C1-CB24190BF1AF}">
      <dgm:prSet/>
      <dgm:spPr/>
      <dgm:t>
        <a:bodyPr/>
        <a:lstStyle/>
        <a:p>
          <a:endParaRPr lang="en-US"/>
        </a:p>
      </dgm:t>
    </dgm:pt>
    <dgm:pt modelId="{CB18BA72-35A5-4A42-AF25-C4DD107714DF}" type="pres">
      <dgm:prSet presAssocID="{D7D97D52-0AAE-48F4-B41B-D51FC6ECF044}" presName="cycle" presStyleCnt="0">
        <dgm:presLayoutVars>
          <dgm:dir/>
          <dgm:resizeHandles val="exact"/>
        </dgm:presLayoutVars>
      </dgm:prSet>
      <dgm:spPr/>
    </dgm:pt>
    <dgm:pt modelId="{1A49F085-D98D-4962-BCBE-7D1D88A53707}" type="pres">
      <dgm:prSet presAssocID="{79CB37D6-95B0-4083-B05E-3406243F5B2B}" presName="node" presStyleLbl="node1" presStyleIdx="0" presStyleCnt="8" custScaleX="118180" custScaleY="123324">
        <dgm:presLayoutVars>
          <dgm:bulletEnabled val="1"/>
        </dgm:presLayoutVars>
      </dgm:prSet>
      <dgm:spPr/>
    </dgm:pt>
    <dgm:pt modelId="{B1979103-8249-45C1-AF38-0FF8868E3909}" type="pres">
      <dgm:prSet presAssocID="{89F9E05C-89D9-4160-B2E0-7BD5C5961268}" presName="sibTrans" presStyleLbl="sibTrans2D1" presStyleIdx="0" presStyleCnt="8"/>
      <dgm:spPr/>
    </dgm:pt>
    <dgm:pt modelId="{C7F09BB3-4A56-4F64-95C4-35C21C540B4F}" type="pres">
      <dgm:prSet presAssocID="{89F9E05C-89D9-4160-B2E0-7BD5C5961268}" presName="connectorText" presStyleLbl="sibTrans2D1" presStyleIdx="0" presStyleCnt="8"/>
      <dgm:spPr/>
    </dgm:pt>
    <dgm:pt modelId="{01FFCA8A-993C-4ACA-A9E7-815B200F22F7}" type="pres">
      <dgm:prSet presAssocID="{78EBE509-E76B-4809-9B13-8F84A19E5556}" presName="node" presStyleLbl="node1" presStyleIdx="1" presStyleCnt="8" custScaleX="139226" custScaleY="147707">
        <dgm:presLayoutVars>
          <dgm:bulletEnabled val="1"/>
        </dgm:presLayoutVars>
      </dgm:prSet>
      <dgm:spPr/>
    </dgm:pt>
    <dgm:pt modelId="{46C78D8A-52F6-4057-A0F8-AD097AF0DFED}" type="pres">
      <dgm:prSet presAssocID="{FA4E93C2-2317-482D-B565-A240DFB42FB3}" presName="sibTrans" presStyleLbl="sibTrans2D1" presStyleIdx="1" presStyleCnt="8"/>
      <dgm:spPr/>
    </dgm:pt>
    <dgm:pt modelId="{A32FC219-7F8A-44C4-9ACC-C7F046A5B2CA}" type="pres">
      <dgm:prSet presAssocID="{FA4E93C2-2317-482D-B565-A240DFB42FB3}" presName="connectorText" presStyleLbl="sibTrans2D1" presStyleIdx="1" presStyleCnt="8"/>
      <dgm:spPr/>
    </dgm:pt>
    <dgm:pt modelId="{C82CFF3A-4EFD-4371-B0DE-42A18E9EEC25}" type="pres">
      <dgm:prSet presAssocID="{A3DE8FB9-D26C-4BED-9129-3C904CCB9CBC}" presName="node" presStyleLbl="node1" presStyleIdx="2" presStyleCnt="8" custScaleX="187817">
        <dgm:presLayoutVars>
          <dgm:bulletEnabled val="1"/>
        </dgm:presLayoutVars>
      </dgm:prSet>
      <dgm:spPr/>
    </dgm:pt>
    <dgm:pt modelId="{C0819574-7BEB-409E-8C6E-4E4744A8B28D}" type="pres">
      <dgm:prSet presAssocID="{A4938DA6-DE19-4FD2-B211-9C9CC7E841DF}" presName="sibTrans" presStyleLbl="sibTrans2D1" presStyleIdx="2" presStyleCnt="8"/>
      <dgm:spPr/>
    </dgm:pt>
    <dgm:pt modelId="{137C4A5A-B8F3-4366-A921-BE7B057E5FEA}" type="pres">
      <dgm:prSet presAssocID="{A4938DA6-DE19-4FD2-B211-9C9CC7E841DF}" presName="connectorText" presStyleLbl="sibTrans2D1" presStyleIdx="2" presStyleCnt="8"/>
      <dgm:spPr/>
    </dgm:pt>
    <dgm:pt modelId="{F982E0FC-CE83-4B7D-980C-B4CAA9441C3E}" type="pres">
      <dgm:prSet presAssocID="{261E4B27-0240-44F5-BBD4-6B5D2E43618F}" presName="node" presStyleLbl="node1" presStyleIdx="3" presStyleCnt="8" custScaleX="179690" custScaleY="116664">
        <dgm:presLayoutVars>
          <dgm:bulletEnabled val="1"/>
        </dgm:presLayoutVars>
      </dgm:prSet>
      <dgm:spPr/>
    </dgm:pt>
    <dgm:pt modelId="{5D1EDE16-38AC-46E1-B12E-41BC5D662F14}" type="pres">
      <dgm:prSet presAssocID="{BD477F47-147B-41F4-BB1C-219CED649D60}" presName="sibTrans" presStyleLbl="sibTrans2D1" presStyleIdx="3" presStyleCnt="8"/>
      <dgm:spPr/>
    </dgm:pt>
    <dgm:pt modelId="{672F25F7-BB3B-4198-AE09-1C55B201AD33}" type="pres">
      <dgm:prSet presAssocID="{BD477F47-147B-41F4-BB1C-219CED649D60}" presName="connectorText" presStyleLbl="sibTrans2D1" presStyleIdx="3" presStyleCnt="8"/>
      <dgm:spPr/>
    </dgm:pt>
    <dgm:pt modelId="{56ED86A0-19F0-426B-AB84-3563E8E20760}" type="pres">
      <dgm:prSet presAssocID="{CB73E83D-FF0E-42CB-894A-7DB96BF6BA08}" presName="node" presStyleLbl="node1" presStyleIdx="4" presStyleCnt="8" custScaleY="142532">
        <dgm:presLayoutVars>
          <dgm:bulletEnabled val="1"/>
        </dgm:presLayoutVars>
      </dgm:prSet>
      <dgm:spPr/>
    </dgm:pt>
    <dgm:pt modelId="{32B766BF-8B08-4728-A40C-20B3D40F33BA}" type="pres">
      <dgm:prSet presAssocID="{95942395-483A-4814-BE7D-130ABCFE632B}" presName="sibTrans" presStyleLbl="sibTrans2D1" presStyleIdx="4" presStyleCnt="8"/>
      <dgm:spPr/>
    </dgm:pt>
    <dgm:pt modelId="{FF03BBA4-9C65-4549-98E2-5C4E3DC1F7FF}" type="pres">
      <dgm:prSet presAssocID="{95942395-483A-4814-BE7D-130ABCFE632B}" presName="connectorText" presStyleLbl="sibTrans2D1" presStyleIdx="4" presStyleCnt="8"/>
      <dgm:spPr/>
    </dgm:pt>
    <dgm:pt modelId="{6E4907E2-9E32-4728-80C3-D1F6AF5C368B}" type="pres">
      <dgm:prSet presAssocID="{2527580A-E95B-4ADD-89AD-4969C5955E95}" presName="node" presStyleLbl="node1" presStyleIdx="5" presStyleCnt="8" custScaleX="178193" custScaleY="147707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FE2DAAA-5E99-4CDF-8965-E6588C913DC3}" type="pres">
      <dgm:prSet presAssocID="{F901FA0C-7698-433C-B68E-92E05FC602A6}" presName="sibTrans" presStyleLbl="sibTrans2D1" presStyleIdx="5" presStyleCnt="8"/>
      <dgm:spPr/>
    </dgm:pt>
    <dgm:pt modelId="{D6E193BE-4E92-41E0-9717-BDB635374BBA}" type="pres">
      <dgm:prSet presAssocID="{F901FA0C-7698-433C-B68E-92E05FC602A6}" presName="connectorText" presStyleLbl="sibTrans2D1" presStyleIdx="5" presStyleCnt="8"/>
      <dgm:spPr/>
    </dgm:pt>
    <dgm:pt modelId="{1920A987-293F-429E-A6DA-5B7BB7050291}" type="pres">
      <dgm:prSet presAssocID="{5040D097-164E-4D09-A2F4-C5C8EB3AA967}" presName="node" presStyleLbl="node1" presStyleIdx="6" presStyleCnt="8" custScaleX="20831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D340FCD-9CDF-4CA3-8C97-02D34FA3FC02}" type="pres">
      <dgm:prSet presAssocID="{B17F659B-7CE6-4E2C-9EDB-0029EC573020}" presName="sibTrans" presStyleLbl="sibTrans2D1" presStyleIdx="6" presStyleCnt="8"/>
      <dgm:spPr/>
    </dgm:pt>
    <dgm:pt modelId="{FDDB9E2F-BBB3-4BD7-AB68-734AE7C4A1BA}" type="pres">
      <dgm:prSet presAssocID="{B17F659B-7CE6-4E2C-9EDB-0029EC573020}" presName="connectorText" presStyleLbl="sibTrans2D1" presStyleIdx="6" presStyleCnt="8"/>
      <dgm:spPr/>
    </dgm:pt>
    <dgm:pt modelId="{01667237-B5F1-4D1A-8ED8-9E9F51F84B2F}" type="pres">
      <dgm:prSet presAssocID="{0797B132-6051-4CE6-A3F8-EA703CB24C2E}" presName="node" presStyleLbl="node1" presStyleIdx="7" presStyleCnt="8" custScaleX="159066" custScaleY="95139" custRadScaleRad="116453" custRadScaleInc="-3481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455702C-5576-447A-8F0B-6BDEDBFDA01C}" type="pres">
      <dgm:prSet presAssocID="{8F189072-29C7-4A85-B42D-336EEB8A6CD8}" presName="sibTrans" presStyleLbl="sibTrans2D1" presStyleIdx="7" presStyleCnt="8"/>
      <dgm:spPr/>
    </dgm:pt>
    <dgm:pt modelId="{D0604906-48DE-421C-804B-0D5FB9792F72}" type="pres">
      <dgm:prSet presAssocID="{8F189072-29C7-4A85-B42D-336EEB8A6CD8}" presName="connectorText" presStyleLbl="sibTrans2D1" presStyleIdx="7" presStyleCnt="8"/>
      <dgm:spPr/>
    </dgm:pt>
  </dgm:ptLst>
  <dgm:cxnLst>
    <dgm:cxn modelId="{F0DFFB9E-D7DE-4913-AFFE-50ED8859C9A9}" type="presOf" srcId="{95942395-483A-4814-BE7D-130ABCFE632B}" destId="{32B766BF-8B08-4728-A40C-20B3D40F33BA}" srcOrd="0" destOrd="0" presId="urn:microsoft.com/office/officeart/2005/8/layout/cycle2"/>
    <dgm:cxn modelId="{6F4286C4-6449-4361-817D-C27AA39CEC29}" srcId="{D7D97D52-0AAE-48F4-B41B-D51FC6ECF044}" destId="{261E4B27-0240-44F5-BBD4-6B5D2E43618F}" srcOrd="3" destOrd="0" parTransId="{70494794-74C8-4443-AFC7-C01F5172D859}" sibTransId="{BD477F47-147B-41F4-BB1C-219CED649D60}"/>
    <dgm:cxn modelId="{9703234C-BDA0-43F1-B2E8-DFD2619262E9}" type="presOf" srcId="{A3DE8FB9-D26C-4BED-9129-3C904CCB9CBC}" destId="{C82CFF3A-4EFD-4371-B0DE-42A18E9EEC25}" srcOrd="0" destOrd="0" presId="urn:microsoft.com/office/officeart/2005/8/layout/cycle2"/>
    <dgm:cxn modelId="{6682CD2A-871F-4C30-AD44-3F77463CB872}" type="presOf" srcId="{89F9E05C-89D9-4160-B2E0-7BD5C5961268}" destId="{C7F09BB3-4A56-4F64-95C4-35C21C540B4F}" srcOrd="1" destOrd="0" presId="urn:microsoft.com/office/officeart/2005/8/layout/cycle2"/>
    <dgm:cxn modelId="{0580B325-3CFD-490D-B1D8-B7F894419E32}" srcId="{D7D97D52-0AAE-48F4-B41B-D51FC6ECF044}" destId="{A3DE8FB9-D26C-4BED-9129-3C904CCB9CBC}" srcOrd="2" destOrd="0" parTransId="{9CF140E0-1901-4F81-9C42-C0DC50E10F99}" sibTransId="{A4938DA6-DE19-4FD2-B211-9C9CC7E841DF}"/>
    <dgm:cxn modelId="{6DD338E9-34BA-437A-AC54-1FFB5560FA0D}" type="presOf" srcId="{FA4E93C2-2317-482D-B565-A240DFB42FB3}" destId="{46C78D8A-52F6-4057-A0F8-AD097AF0DFED}" srcOrd="0" destOrd="0" presId="urn:microsoft.com/office/officeart/2005/8/layout/cycle2"/>
    <dgm:cxn modelId="{4A4CCE0D-6938-4523-8025-E175C7CFA2CB}" srcId="{D7D97D52-0AAE-48F4-B41B-D51FC6ECF044}" destId="{5040D097-164E-4D09-A2F4-C5C8EB3AA967}" srcOrd="6" destOrd="0" parTransId="{CECC9B31-97DA-4000-874A-6F2C91468F96}" sibTransId="{B17F659B-7CE6-4E2C-9EDB-0029EC573020}"/>
    <dgm:cxn modelId="{44A2CBA3-E5A3-447E-AD18-BDB2DA90AABD}" type="presOf" srcId="{89F9E05C-89D9-4160-B2E0-7BD5C5961268}" destId="{B1979103-8249-45C1-AF38-0FF8868E3909}" srcOrd="0" destOrd="0" presId="urn:microsoft.com/office/officeart/2005/8/layout/cycle2"/>
    <dgm:cxn modelId="{7D5604D8-ECB7-43A8-A7C1-CB24190BF1AF}" srcId="{D7D97D52-0AAE-48F4-B41B-D51FC6ECF044}" destId="{0797B132-6051-4CE6-A3F8-EA703CB24C2E}" srcOrd="7" destOrd="0" parTransId="{BD7BC02F-0B0D-4176-9B77-A1C089ECCDBF}" sibTransId="{8F189072-29C7-4A85-B42D-336EEB8A6CD8}"/>
    <dgm:cxn modelId="{2BC459A1-5690-4261-AFC4-DCC615A726FF}" type="presOf" srcId="{B17F659B-7CE6-4E2C-9EDB-0029EC573020}" destId="{FDDB9E2F-BBB3-4BD7-AB68-734AE7C4A1BA}" srcOrd="1" destOrd="0" presId="urn:microsoft.com/office/officeart/2005/8/layout/cycle2"/>
    <dgm:cxn modelId="{0294CF92-A738-4518-A599-5E2329E60544}" srcId="{D7D97D52-0AAE-48F4-B41B-D51FC6ECF044}" destId="{79CB37D6-95B0-4083-B05E-3406243F5B2B}" srcOrd="0" destOrd="0" parTransId="{E836FD9D-373D-4AE5-9139-53447CE5D1B2}" sibTransId="{89F9E05C-89D9-4160-B2E0-7BD5C5961268}"/>
    <dgm:cxn modelId="{C5FB702A-4E94-4240-9F8F-99A99D52A33F}" type="presOf" srcId="{F901FA0C-7698-433C-B68E-92E05FC602A6}" destId="{8FE2DAAA-5E99-4CDF-8965-E6588C913DC3}" srcOrd="0" destOrd="0" presId="urn:microsoft.com/office/officeart/2005/8/layout/cycle2"/>
    <dgm:cxn modelId="{553EA6BE-41B4-4491-AFD6-0D2DD356D510}" type="presOf" srcId="{79CB37D6-95B0-4083-B05E-3406243F5B2B}" destId="{1A49F085-D98D-4962-BCBE-7D1D88A53707}" srcOrd="0" destOrd="0" presId="urn:microsoft.com/office/officeart/2005/8/layout/cycle2"/>
    <dgm:cxn modelId="{3F738F69-1F5D-4A5A-B5A0-E151F4CD41DB}" type="presOf" srcId="{A4938DA6-DE19-4FD2-B211-9C9CC7E841DF}" destId="{C0819574-7BEB-409E-8C6E-4E4744A8B28D}" srcOrd="0" destOrd="0" presId="urn:microsoft.com/office/officeart/2005/8/layout/cycle2"/>
    <dgm:cxn modelId="{0E73A168-A489-4143-A5F7-2FB0A2471B2E}" srcId="{D7D97D52-0AAE-48F4-B41B-D51FC6ECF044}" destId="{CB73E83D-FF0E-42CB-894A-7DB96BF6BA08}" srcOrd="4" destOrd="0" parTransId="{BD010749-FBAE-41BE-965D-A2D38B19F00C}" sibTransId="{95942395-483A-4814-BE7D-130ABCFE632B}"/>
    <dgm:cxn modelId="{05946616-E0D8-4429-8C2D-EAB20C906E79}" type="presOf" srcId="{8F189072-29C7-4A85-B42D-336EEB8A6CD8}" destId="{D0604906-48DE-421C-804B-0D5FB9792F72}" srcOrd="1" destOrd="0" presId="urn:microsoft.com/office/officeart/2005/8/layout/cycle2"/>
    <dgm:cxn modelId="{9F7C10E5-57D7-45FC-9991-0D280F4AE299}" type="presOf" srcId="{CB73E83D-FF0E-42CB-894A-7DB96BF6BA08}" destId="{56ED86A0-19F0-426B-AB84-3563E8E20760}" srcOrd="0" destOrd="0" presId="urn:microsoft.com/office/officeart/2005/8/layout/cycle2"/>
    <dgm:cxn modelId="{40A81671-F429-464E-A7E7-EC77FB4C8D65}" type="presOf" srcId="{B17F659B-7CE6-4E2C-9EDB-0029EC573020}" destId="{FD340FCD-9CDF-4CA3-8C97-02D34FA3FC02}" srcOrd="0" destOrd="0" presId="urn:microsoft.com/office/officeart/2005/8/layout/cycle2"/>
    <dgm:cxn modelId="{F03559CE-E657-4AF3-9C14-9346A938BD28}" srcId="{D7D97D52-0AAE-48F4-B41B-D51FC6ECF044}" destId="{78EBE509-E76B-4809-9B13-8F84A19E5556}" srcOrd="1" destOrd="0" parTransId="{4421EE53-37E5-4E3C-ACE5-4EC48062EA6E}" sibTransId="{FA4E93C2-2317-482D-B565-A240DFB42FB3}"/>
    <dgm:cxn modelId="{A914202D-5276-4A7C-90B6-E180AA0770D5}" type="presOf" srcId="{261E4B27-0240-44F5-BBD4-6B5D2E43618F}" destId="{F982E0FC-CE83-4B7D-980C-B4CAA9441C3E}" srcOrd="0" destOrd="0" presId="urn:microsoft.com/office/officeart/2005/8/layout/cycle2"/>
    <dgm:cxn modelId="{98446F2C-D279-48A6-A8D4-FB84B7333BFB}" type="presOf" srcId="{2527580A-E95B-4ADD-89AD-4969C5955E95}" destId="{6E4907E2-9E32-4728-80C3-D1F6AF5C368B}" srcOrd="0" destOrd="0" presId="urn:microsoft.com/office/officeart/2005/8/layout/cycle2"/>
    <dgm:cxn modelId="{438F905A-0FA7-4057-8D55-624534D75CD4}" type="presOf" srcId="{78EBE509-E76B-4809-9B13-8F84A19E5556}" destId="{01FFCA8A-993C-4ACA-A9E7-815B200F22F7}" srcOrd="0" destOrd="0" presId="urn:microsoft.com/office/officeart/2005/8/layout/cycle2"/>
    <dgm:cxn modelId="{B1FFFF14-2C8E-4254-A2DF-963776041462}" type="presOf" srcId="{F901FA0C-7698-433C-B68E-92E05FC602A6}" destId="{D6E193BE-4E92-41E0-9717-BDB635374BBA}" srcOrd="1" destOrd="0" presId="urn:microsoft.com/office/officeart/2005/8/layout/cycle2"/>
    <dgm:cxn modelId="{7A3AD5AA-AF54-441B-9E8C-BD89FCBED6B0}" type="presOf" srcId="{5040D097-164E-4D09-A2F4-C5C8EB3AA967}" destId="{1920A987-293F-429E-A6DA-5B7BB7050291}" srcOrd="0" destOrd="0" presId="urn:microsoft.com/office/officeart/2005/8/layout/cycle2"/>
    <dgm:cxn modelId="{F23380B0-8C29-48B9-AEC8-75EF71B66832}" type="presOf" srcId="{BD477F47-147B-41F4-BB1C-219CED649D60}" destId="{5D1EDE16-38AC-46E1-B12E-41BC5D662F14}" srcOrd="0" destOrd="0" presId="urn:microsoft.com/office/officeart/2005/8/layout/cycle2"/>
    <dgm:cxn modelId="{AE5E118F-26E1-4C62-8C9E-4D151B6F89F3}" type="presOf" srcId="{A4938DA6-DE19-4FD2-B211-9C9CC7E841DF}" destId="{137C4A5A-B8F3-4366-A921-BE7B057E5FEA}" srcOrd="1" destOrd="0" presId="urn:microsoft.com/office/officeart/2005/8/layout/cycle2"/>
    <dgm:cxn modelId="{96DA5D4D-EC78-4E4A-9E69-7416D8FB48A8}" type="presOf" srcId="{95942395-483A-4814-BE7D-130ABCFE632B}" destId="{FF03BBA4-9C65-4549-98E2-5C4E3DC1F7FF}" srcOrd="1" destOrd="0" presId="urn:microsoft.com/office/officeart/2005/8/layout/cycle2"/>
    <dgm:cxn modelId="{889B6C27-74AA-451E-9CCE-AC1B17007266}" type="presOf" srcId="{BD477F47-147B-41F4-BB1C-219CED649D60}" destId="{672F25F7-BB3B-4198-AE09-1C55B201AD33}" srcOrd="1" destOrd="0" presId="urn:microsoft.com/office/officeart/2005/8/layout/cycle2"/>
    <dgm:cxn modelId="{615410C6-7D2A-400C-949C-2928EEF01F02}" type="presOf" srcId="{FA4E93C2-2317-482D-B565-A240DFB42FB3}" destId="{A32FC219-7F8A-44C4-9ACC-C7F046A5B2CA}" srcOrd="1" destOrd="0" presId="urn:microsoft.com/office/officeart/2005/8/layout/cycle2"/>
    <dgm:cxn modelId="{B28C656C-1F68-496B-A0E8-489ECAA49B5E}" srcId="{D7D97D52-0AAE-48F4-B41B-D51FC6ECF044}" destId="{2527580A-E95B-4ADD-89AD-4969C5955E95}" srcOrd="5" destOrd="0" parTransId="{05526857-DB9B-4323-92CE-A3B778B523CD}" sibTransId="{F901FA0C-7698-433C-B68E-92E05FC602A6}"/>
    <dgm:cxn modelId="{D89F7206-EFD7-4C58-978E-19518AEFF004}" type="presOf" srcId="{0797B132-6051-4CE6-A3F8-EA703CB24C2E}" destId="{01667237-B5F1-4D1A-8ED8-9E9F51F84B2F}" srcOrd="0" destOrd="0" presId="urn:microsoft.com/office/officeart/2005/8/layout/cycle2"/>
    <dgm:cxn modelId="{8EC1C58C-3F57-4A95-9A70-4C7838BEC304}" type="presOf" srcId="{8F189072-29C7-4A85-B42D-336EEB8A6CD8}" destId="{3455702C-5576-447A-8F0B-6BDEDBFDA01C}" srcOrd="0" destOrd="0" presId="urn:microsoft.com/office/officeart/2005/8/layout/cycle2"/>
    <dgm:cxn modelId="{666891F8-3641-4B55-9BA7-9DC43DB8A98A}" type="presOf" srcId="{D7D97D52-0AAE-48F4-B41B-D51FC6ECF044}" destId="{CB18BA72-35A5-4A42-AF25-C4DD107714DF}" srcOrd="0" destOrd="0" presId="urn:microsoft.com/office/officeart/2005/8/layout/cycle2"/>
    <dgm:cxn modelId="{5CB15B90-F9C9-4A1B-B720-266AADDF5D4E}" type="presParOf" srcId="{CB18BA72-35A5-4A42-AF25-C4DD107714DF}" destId="{1A49F085-D98D-4962-BCBE-7D1D88A53707}" srcOrd="0" destOrd="0" presId="urn:microsoft.com/office/officeart/2005/8/layout/cycle2"/>
    <dgm:cxn modelId="{414B7B99-DC41-4C39-931B-4691C9AD03CF}" type="presParOf" srcId="{CB18BA72-35A5-4A42-AF25-C4DD107714DF}" destId="{B1979103-8249-45C1-AF38-0FF8868E3909}" srcOrd="1" destOrd="0" presId="urn:microsoft.com/office/officeart/2005/8/layout/cycle2"/>
    <dgm:cxn modelId="{14C0982A-072E-4B28-9B8D-8B9003310936}" type="presParOf" srcId="{B1979103-8249-45C1-AF38-0FF8868E3909}" destId="{C7F09BB3-4A56-4F64-95C4-35C21C540B4F}" srcOrd="0" destOrd="0" presId="urn:microsoft.com/office/officeart/2005/8/layout/cycle2"/>
    <dgm:cxn modelId="{CD9FBE82-D052-4781-89EB-39B94A491D47}" type="presParOf" srcId="{CB18BA72-35A5-4A42-AF25-C4DD107714DF}" destId="{01FFCA8A-993C-4ACA-A9E7-815B200F22F7}" srcOrd="2" destOrd="0" presId="urn:microsoft.com/office/officeart/2005/8/layout/cycle2"/>
    <dgm:cxn modelId="{3C077D67-9178-44CD-AC6D-344CDF1F3332}" type="presParOf" srcId="{CB18BA72-35A5-4A42-AF25-C4DD107714DF}" destId="{46C78D8A-52F6-4057-A0F8-AD097AF0DFED}" srcOrd="3" destOrd="0" presId="urn:microsoft.com/office/officeart/2005/8/layout/cycle2"/>
    <dgm:cxn modelId="{36F0AA53-D44F-447D-9F46-C73AF7BA6278}" type="presParOf" srcId="{46C78D8A-52F6-4057-A0F8-AD097AF0DFED}" destId="{A32FC219-7F8A-44C4-9ACC-C7F046A5B2CA}" srcOrd="0" destOrd="0" presId="urn:microsoft.com/office/officeart/2005/8/layout/cycle2"/>
    <dgm:cxn modelId="{1A3C3D16-0962-41C9-9EE0-57F1857DA1A4}" type="presParOf" srcId="{CB18BA72-35A5-4A42-AF25-C4DD107714DF}" destId="{C82CFF3A-4EFD-4371-B0DE-42A18E9EEC25}" srcOrd="4" destOrd="0" presId="urn:microsoft.com/office/officeart/2005/8/layout/cycle2"/>
    <dgm:cxn modelId="{5A687693-9526-442A-91E0-7B046201A8B0}" type="presParOf" srcId="{CB18BA72-35A5-4A42-AF25-C4DD107714DF}" destId="{C0819574-7BEB-409E-8C6E-4E4744A8B28D}" srcOrd="5" destOrd="0" presId="urn:microsoft.com/office/officeart/2005/8/layout/cycle2"/>
    <dgm:cxn modelId="{DFFB09DF-3FCA-40B3-9B22-9405CCC8363E}" type="presParOf" srcId="{C0819574-7BEB-409E-8C6E-4E4744A8B28D}" destId="{137C4A5A-B8F3-4366-A921-BE7B057E5FEA}" srcOrd="0" destOrd="0" presId="urn:microsoft.com/office/officeart/2005/8/layout/cycle2"/>
    <dgm:cxn modelId="{F2F3131A-E541-4703-8645-32E94956B328}" type="presParOf" srcId="{CB18BA72-35A5-4A42-AF25-C4DD107714DF}" destId="{F982E0FC-CE83-4B7D-980C-B4CAA9441C3E}" srcOrd="6" destOrd="0" presId="urn:microsoft.com/office/officeart/2005/8/layout/cycle2"/>
    <dgm:cxn modelId="{ABF807E5-EA76-4E06-9177-538EEC26633F}" type="presParOf" srcId="{CB18BA72-35A5-4A42-AF25-C4DD107714DF}" destId="{5D1EDE16-38AC-46E1-B12E-41BC5D662F14}" srcOrd="7" destOrd="0" presId="urn:microsoft.com/office/officeart/2005/8/layout/cycle2"/>
    <dgm:cxn modelId="{45A34D9F-2B6E-4D5A-9F67-C300F92EAFD0}" type="presParOf" srcId="{5D1EDE16-38AC-46E1-B12E-41BC5D662F14}" destId="{672F25F7-BB3B-4198-AE09-1C55B201AD33}" srcOrd="0" destOrd="0" presId="urn:microsoft.com/office/officeart/2005/8/layout/cycle2"/>
    <dgm:cxn modelId="{32F82C6C-B649-446F-958C-E1AE1279E845}" type="presParOf" srcId="{CB18BA72-35A5-4A42-AF25-C4DD107714DF}" destId="{56ED86A0-19F0-426B-AB84-3563E8E20760}" srcOrd="8" destOrd="0" presId="urn:microsoft.com/office/officeart/2005/8/layout/cycle2"/>
    <dgm:cxn modelId="{593495AD-ADB7-4960-8A56-CC37713B8459}" type="presParOf" srcId="{CB18BA72-35A5-4A42-AF25-C4DD107714DF}" destId="{32B766BF-8B08-4728-A40C-20B3D40F33BA}" srcOrd="9" destOrd="0" presId="urn:microsoft.com/office/officeart/2005/8/layout/cycle2"/>
    <dgm:cxn modelId="{E8A57827-EC3C-4C6D-BEC1-E1D6968017C7}" type="presParOf" srcId="{32B766BF-8B08-4728-A40C-20B3D40F33BA}" destId="{FF03BBA4-9C65-4549-98E2-5C4E3DC1F7FF}" srcOrd="0" destOrd="0" presId="urn:microsoft.com/office/officeart/2005/8/layout/cycle2"/>
    <dgm:cxn modelId="{D0356EFD-8EC0-4F98-9128-602839935747}" type="presParOf" srcId="{CB18BA72-35A5-4A42-AF25-C4DD107714DF}" destId="{6E4907E2-9E32-4728-80C3-D1F6AF5C368B}" srcOrd="10" destOrd="0" presId="urn:microsoft.com/office/officeart/2005/8/layout/cycle2"/>
    <dgm:cxn modelId="{8903186B-9CDB-4C7B-9607-D99EBEF6D445}" type="presParOf" srcId="{CB18BA72-35A5-4A42-AF25-C4DD107714DF}" destId="{8FE2DAAA-5E99-4CDF-8965-E6588C913DC3}" srcOrd="11" destOrd="0" presId="urn:microsoft.com/office/officeart/2005/8/layout/cycle2"/>
    <dgm:cxn modelId="{87101E63-34FC-421E-935B-A4BAA189D6F4}" type="presParOf" srcId="{8FE2DAAA-5E99-4CDF-8965-E6588C913DC3}" destId="{D6E193BE-4E92-41E0-9717-BDB635374BBA}" srcOrd="0" destOrd="0" presId="urn:microsoft.com/office/officeart/2005/8/layout/cycle2"/>
    <dgm:cxn modelId="{93562F52-D518-4B90-AC81-CC253BA5BDD5}" type="presParOf" srcId="{CB18BA72-35A5-4A42-AF25-C4DD107714DF}" destId="{1920A987-293F-429E-A6DA-5B7BB7050291}" srcOrd="12" destOrd="0" presId="urn:microsoft.com/office/officeart/2005/8/layout/cycle2"/>
    <dgm:cxn modelId="{F0091585-EE2D-46C0-95F9-0E730ABB3807}" type="presParOf" srcId="{CB18BA72-35A5-4A42-AF25-C4DD107714DF}" destId="{FD340FCD-9CDF-4CA3-8C97-02D34FA3FC02}" srcOrd="13" destOrd="0" presId="urn:microsoft.com/office/officeart/2005/8/layout/cycle2"/>
    <dgm:cxn modelId="{4274E443-B2D9-49E1-A679-DA66528ED0DD}" type="presParOf" srcId="{FD340FCD-9CDF-4CA3-8C97-02D34FA3FC02}" destId="{FDDB9E2F-BBB3-4BD7-AB68-734AE7C4A1BA}" srcOrd="0" destOrd="0" presId="urn:microsoft.com/office/officeart/2005/8/layout/cycle2"/>
    <dgm:cxn modelId="{F5E6A2E0-7395-4A3A-A591-44C2F5E6AA42}" type="presParOf" srcId="{CB18BA72-35A5-4A42-AF25-C4DD107714DF}" destId="{01667237-B5F1-4D1A-8ED8-9E9F51F84B2F}" srcOrd="14" destOrd="0" presId="urn:microsoft.com/office/officeart/2005/8/layout/cycle2"/>
    <dgm:cxn modelId="{E6644C74-8281-422D-ABBC-F69B999598CD}" type="presParOf" srcId="{CB18BA72-35A5-4A42-AF25-C4DD107714DF}" destId="{3455702C-5576-447A-8F0B-6BDEDBFDA01C}" srcOrd="15" destOrd="0" presId="urn:microsoft.com/office/officeart/2005/8/layout/cycle2"/>
    <dgm:cxn modelId="{8C07F680-2E76-4148-B0AC-0CA6C071DFC5}" type="presParOf" srcId="{3455702C-5576-447A-8F0B-6BDEDBFDA01C}" destId="{D0604906-48DE-421C-804B-0D5FB9792F72}" srcOrd="0" destOrd="0" presId="urn:microsoft.com/office/officeart/2005/8/layout/cycle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1A49F085-D98D-4962-BCBE-7D1D88A53707}">
      <dsp:nvSpPr>
        <dsp:cNvPr id="0" name=""/>
        <dsp:cNvSpPr/>
      </dsp:nvSpPr>
      <dsp:spPr>
        <a:xfrm>
          <a:off x="4952839" y="-185555"/>
          <a:ext cx="1335319" cy="1393441"/>
        </a:xfrm>
        <a:prstGeom prst="ellipse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b="1" kern="1200" dirty="0" smtClean="0">
              <a:solidFill>
                <a:schemeClr val="bg1"/>
              </a:solidFill>
            </a:rPr>
            <a:t>disaster</a:t>
          </a:r>
          <a:endParaRPr lang="en-US" sz="2000" b="1" kern="1200" dirty="0">
            <a:solidFill>
              <a:schemeClr val="bg1"/>
            </a:solidFill>
          </a:endParaRPr>
        </a:p>
      </dsp:txBody>
      <dsp:txXfrm>
        <a:off x="4952839" y="-185555"/>
        <a:ext cx="1335319" cy="1393441"/>
      </dsp:txXfrm>
    </dsp:sp>
    <dsp:sp modelId="{B1979103-8249-45C1-AF38-0FF8868E3909}">
      <dsp:nvSpPr>
        <dsp:cNvPr id="0" name=""/>
        <dsp:cNvSpPr/>
      </dsp:nvSpPr>
      <dsp:spPr>
        <a:xfrm rot="1350000">
          <a:off x="6283388" y="620450"/>
          <a:ext cx="122539" cy="381342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z="-70000" extrusionH="63500" prstMaterial="matte">
          <a:bevelT w="25400" h="6350" prst="relaxedInset"/>
          <a:contourClr>
            <a:schemeClr val="bg1"/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600" kern="1200"/>
        </a:p>
      </dsp:txBody>
      <dsp:txXfrm rot="1350000">
        <a:off x="6283388" y="620450"/>
        <a:ext cx="122539" cy="381342"/>
      </dsp:txXfrm>
    </dsp:sp>
    <dsp:sp modelId="{01FFCA8A-993C-4ACA-A9E7-815B200F22F7}">
      <dsp:nvSpPr>
        <dsp:cNvPr id="0" name=""/>
        <dsp:cNvSpPr/>
      </dsp:nvSpPr>
      <dsp:spPr>
        <a:xfrm>
          <a:off x="6400801" y="325707"/>
          <a:ext cx="1573118" cy="1668946"/>
        </a:xfrm>
        <a:prstGeom prst="ellipse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b="1" kern="1200" dirty="0" smtClean="0"/>
            <a:t>response</a:t>
          </a:r>
          <a:endParaRPr lang="en-US" sz="2000" b="1" kern="1200" dirty="0"/>
        </a:p>
      </dsp:txBody>
      <dsp:txXfrm>
        <a:off x="6400801" y="325707"/>
        <a:ext cx="1573118" cy="1668946"/>
      </dsp:txXfrm>
    </dsp:sp>
    <dsp:sp modelId="{46C78D8A-52F6-4057-A0F8-AD097AF0DFED}">
      <dsp:nvSpPr>
        <dsp:cNvPr id="0" name=""/>
        <dsp:cNvSpPr/>
      </dsp:nvSpPr>
      <dsp:spPr>
        <a:xfrm rot="4050000">
          <a:off x="7482215" y="1855305"/>
          <a:ext cx="144108" cy="381342"/>
        </a:xfrm>
        <a:prstGeom prst="rightArrow">
          <a:avLst>
            <a:gd name="adj1" fmla="val 60000"/>
            <a:gd name="adj2" fmla="val 5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z="-70000" extrusionH="63500" prstMaterial="matte">
          <a:bevelT w="25400" h="6350" prst="relaxedInset"/>
          <a:contourClr>
            <a:schemeClr val="bg1"/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600" kern="1200"/>
        </a:p>
      </dsp:txBody>
      <dsp:txXfrm rot="4050000">
        <a:off x="7482215" y="1855305"/>
        <a:ext cx="144108" cy="381342"/>
      </dsp:txXfrm>
    </dsp:sp>
    <dsp:sp modelId="{C82CFF3A-4EFD-4371-B0DE-42A18E9EEC25}">
      <dsp:nvSpPr>
        <dsp:cNvPr id="0" name=""/>
        <dsp:cNvSpPr/>
      </dsp:nvSpPr>
      <dsp:spPr>
        <a:xfrm>
          <a:off x="6775300" y="2162090"/>
          <a:ext cx="2122150" cy="1129903"/>
        </a:xfrm>
        <a:prstGeom prst="ellipse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4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b="1" kern="1200" dirty="0" smtClean="0"/>
            <a:t>rehabilitation</a:t>
          </a:r>
          <a:endParaRPr lang="en-US" sz="2000" b="1" kern="1200" dirty="0"/>
        </a:p>
      </dsp:txBody>
      <dsp:txXfrm>
        <a:off x="6775300" y="2162090"/>
        <a:ext cx="2122150" cy="1129903"/>
      </dsp:txXfrm>
    </dsp:sp>
    <dsp:sp modelId="{C0819574-7BEB-409E-8C6E-4E4744A8B28D}">
      <dsp:nvSpPr>
        <dsp:cNvPr id="0" name=""/>
        <dsp:cNvSpPr/>
      </dsp:nvSpPr>
      <dsp:spPr>
        <a:xfrm rot="6750000">
          <a:off x="7423160" y="3271728"/>
          <a:ext cx="217240" cy="381342"/>
        </a:xfrm>
        <a:prstGeom prst="rightArrow">
          <a:avLst>
            <a:gd name="adj1" fmla="val 60000"/>
            <a:gd name="adj2" fmla="val 5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z="-70000" extrusionH="63500" prstMaterial="matte">
          <a:bevelT w="25400" h="6350" prst="relaxedInset"/>
          <a:contourClr>
            <a:schemeClr val="bg1"/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600" kern="1200"/>
        </a:p>
      </dsp:txBody>
      <dsp:txXfrm rot="6750000">
        <a:off x="7423160" y="3271728"/>
        <a:ext cx="217240" cy="381342"/>
      </dsp:txXfrm>
    </dsp:sp>
    <dsp:sp modelId="{F982E0FC-CE83-4B7D-980C-B4CAA9441C3E}">
      <dsp:nvSpPr>
        <dsp:cNvPr id="0" name=""/>
        <dsp:cNvSpPr/>
      </dsp:nvSpPr>
      <dsp:spPr>
        <a:xfrm>
          <a:off x="6172199" y="3634808"/>
          <a:ext cx="2030322" cy="1318190"/>
        </a:xfrm>
        <a:prstGeom prst="ellipse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5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b="1" kern="1200" dirty="0" smtClean="0"/>
            <a:t>reconstruction</a:t>
          </a:r>
          <a:endParaRPr lang="en-US" sz="2000" b="1" kern="1200" dirty="0"/>
        </a:p>
      </dsp:txBody>
      <dsp:txXfrm>
        <a:off x="6172199" y="3634808"/>
        <a:ext cx="2030322" cy="1318190"/>
      </dsp:txXfrm>
    </dsp:sp>
    <dsp:sp modelId="{5D1EDE16-38AC-46E1-B12E-41BC5D662F14}">
      <dsp:nvSpPr>
        <dsp:cNvPr id="0" name=""/>
        <dsp:cNvSpPr/>
      </dsp:nvSpPr>
      <dsp:spPr>
        <a:xfrm rot="9450000">
          <a:off x="6201459" y="4491582"/>
          <a:ext cx="96681" cy="381342"/>
        </a:xfrm>
        <a:prstGeom prst="rightArrow">
          <a:avLst>
            <a:gd name="adj1" fmla="val 60000"/>
            <a:gd name="adj2" fmla="val 50000"/>
          </a:avLst>
        </a:prstGeom>
        <a:solidFill>
          <a:schemeClr val="accent5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z="-70000" extrusionH="63500" prstMaterial="matte">
          <a:bevelT w="25400" h="6350" prst="relaxedInset"/>
          <a:contourClr>
            <a:schemeClr val="bg1"/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600" kern="1200"/>
        </a:p>
      </dsp:txBody>
      <dsp:txXfrm rot="9450000">
        <a:off x="6201459" y="4491582"/>
        <a:ext cx="96681" cy="381342"/>
      </dsp:txXfrm>
    </dsp:sp>
    <dsp:sp modelId="{56ED86A0-19F0-426B-AB84-3563E8E20760}">
      <dsp:nvSpPr>
        <dsp:cNvPr id="0" name=""/>
        <dsp:cNvSpPr/>
      </dsp:nvSpPr>
      <dsp:spPr>
        <a:xfrm>
          <a:off x="5055547" y="4137682"/>
          <a:ext cx="1129903" cy="1610473"/>
        </a:xfrm>
        <a:prstGeom prst="ellipse">
          <a:avLst/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6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b="1" kern="1200" dirty="0" smtClean="0"/>
            <a:t>Development</a:t>
          </a:r>
        </a:p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100" kern="1200" dirty="0"/>
        </a:p>
      </dsp:txBody>
      <dsp:txXfrm>
        <a:off x="5055547" y="4137682"/>
        <a:ext cx="1129903" cy="1610473"/>
      </dsp:txXfrm>
    </dsp:sp>
    <dsp:sp modelId="{32B766BF-8B08-4728-A40C-20B3D40F33BA}">
      <dsp:nvSpPr>
        <dsp:cNvPr id="0" name=""/>
        <dsp:cNvSpPr/>
      </dsp:nvSpPr>
      <dsp:spPr>
        <a:xfrm rot="12150000">
          <a:off x="4982419" y="4502658"/>
          <a:ext cx="71034" cy="381342"/>
        </a:xfrm>
        <a:prstGeom prst="rightArrow">
          <a:avLst>
            <a:gd name="adj1" fmla="val 60000"/>
            <a:gd name="adj2" fmla="val 50000"/>
          </a:avLst>
        </a:prstGeom>
        <a:solidFill>
          <a:schemeClr val="accent6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z="-70000" extrusionH="63500" prstMaterial="matte">
          <a:bevelT w="25400" h="6350" prst="relaxedInset"/>
          <a:contourClr>
            <a:schemeClr val="bg1"/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600" kern="1200"/>
        </a:p>
      </dsp:txBody>
      <dsp:txXfrm rot="12150000">
        <a:off x="4982419" y="4502658"/>
        <a:ext cx="71034" cy="381342"/>
      </dsp:txXfrm>
    </dsp:sp>
    <dsp:sp modelId="{6E4907E2-9E32-4728-80C3-D1F6AF5C368B}">
      <dsp:nvSpPr>
        <dsp:cNvPr id="0" name=""/>
        <dsp:cNvSpPr/>
      </dsp:nvSpPr>
      <dsp:spPr>
        <a:xfrm>
          <a:off x="3046933" y="3459430"/>
          <a:ext cx="2013408" cy="1668946"/>
        </a:xfrm>
        <a:prstGeom prst="ellipse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b="1" kern="1200" dirty="0" smtClean="0"/>
            <a:t>prevention</a:t>
          </a:r>
        </a:p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500" kern="1200" dirty="0"/>
        </a:p>
      </dsp:txBody>
      <dsp:txXfrm>
        <a:off x="3046933" y="3459430"/>
        <a:ext cx="2013408" cy="1668946"/>
      </dsp:txXfrm>
    </dsp:sp>
    <dsp:sp modelId="{8FE2DAAA-5E99-4CDF-8965-E6588C913DC3}">
      <dsp:nvSpPr>
        <dsp:cNvPr id="0" name=""/>
        <dsp:cNvSpPr/>
      </dsp:nvSpPr>
      <dsp:spPr>
        <a:xfrm rot="14850000">
          <a:off x="3617708" y="3205582"/>
          <a:ext cx="128220" cy="381342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z="-70000" extrusionH="63500" prstMaterial="matte">
          <a:bevelT w="25400" h="6350" prst="relaxedInset"/>
          <a:contourClr>
            <a:schemeClr val="bg1"/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600" kern="1200"/>
        </a:p>
      </dsp:txBody>
      <dsp:txXfrm rot="14850000">
        <a:off x="3617708" y="3205582"/>
        <a:ext cx="128220" cy="381342"/>
      </dsp:txXfrm>
    </dsp:sp>
    <dsp:sp modelId="{1920A987-293F-429E-A6DA-5B7BB7050291}">
      <dsp:nvSpPr>
        <dsp:cNvPr id="0" name=""/>
        <dsp:cNvSpPr/>
      </dsp:nvSpPr>
      <dsp:spPr>
        <a:xfrm>
          <a:off x="2227748" y="2162090"/>
          <a:ext cx="2353746" cy="1129903"/>
        </a:xfrm>
        <a:prstGeom prst="ellipse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b="1" kern="1200" dirty="0" smtClean="0"/>
            <a:t>mitigation</a:t>
          </a:r>
          <a:endParaRPr lang="en-US" sz="2000" b="1" kern="1200" dirty="0"/>
        </a:p>
      </dsp:txBody>
      <dsp:txXfrm>
        <a:off x="2227748" y="2162090"/>
        <a:ext cx="2353746" cy="1129903"/>
      </dsp:txXfrm>
    </dsp:sp>
    <dsp:sp modelId="{FD340FCD-9CDF-4CA3-8C97-02D34FA3FC02}">
      <dsp:nvSpPr>
        <dsp:cNvPr id="0" name=""/>
        <dsp:cNvSpPr/>
      </dsp:nvSpPr>
      <dsp:spPr>
        <a:xfrm rot="16550669">
          <a:off x="3363068" y="1749867"/>
          <a:ext cx="244121" cy="381342"/>
        </a:xfrm>
        <a:prstGeom prst="rightArrow">
          <a:avLst>
            <a:gd name="adj1" fmla="val 60000"/>
            <a:gd name="adj2" fmla="val 5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z="-70000" extrusionH="63500" prstMaterial="matte">
          <a:bevelT w="25400" h="6350" prst="relaxedInset"/>
          <a:contourClr>
            <a:schemeClr val="bg1"/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600" kern="1200"/>
        </a:p>
      </dsp:txBody>
      <dsp:txXfrm rot="16550669">
        <a:off x="3363068" y="1749867"/>
        <a:ext cx="244121" cy="381342"/>
      </dsp:txXfrm>
    </dsp:sp>
    <dsp:sp modelId="{01667237-B5F1-4D1A-8ED8-9E9F51F84B2F}">
      <dsp:nvSpPr>
        <dsp:cNvPr id="0" name=""/>
        <dsp:cNvSpPr/>
      </dsp:nvSpPr>
      <dsp:spPr>
        <a:xfrm>
          <a:off x="2665553" y="630585"/>
          <a:ext cx="1797291" cy="1074978"/>
        </a:xfrm>
        <a:prstGeom prst="ellipse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4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b="1" kern="1200" dirty="0" smtClean="0"/>
            <a:t>Disaster preparedness</a:t>
          </a:r>
        </a:p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500" kern="1200" dirty="0"/>
        </a:p>
      </dsp:txBody>
      <dsp:txXfrm>
        <a:off x="2665553" y="630585"/>
        <a:ext cx="1797291" cy="1074978"/>
      </dsp:txXfrm>
    </dsp:sp>
    <dsp:sp modelId="{3455702C-5576-447A-8F0B-6BDEDBFDA01C}">
      <dsp:nvSpPr>
        <dsp:cNvPr id="0" name=""/>
        <dsp:cNvSpPr/>
      </dsp:nvSpPr>
      <dsp:spPr>
        <a:xfrm rot="20536998">
          <a:off x="4486163" y="627306"/>
          <a:ext cx="347865" cy="381342"/>
        </a:xfrm>
        <a:prstGeom prst="rightArrow">
          <a:avLst>
            <a:gd name="adj1" fmla="val 60000"/>
            <a:gd name="adj2" fmla="val 5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z="-70000" extrusionH="63500" prstMaterial="matte">
          <a:bevelT w="25400" h="6350" prst="relaxedInset"/>
          <a:contourClr>
            <a:schemeClr val="bg1"/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600" kern="1200"/>
        </a:p>
      </dsp:txBody>
      <dsp:txXfrm rot="20536998">
        <a:off x="4486163" y="627306"/>
        <a:ext cx="347865" cy="38134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2">
  <dgm:title val=""/>
  <dgm:desc val=""/>
  <dgm:catLst>
    <dgm:cat type="cycle" pri="1000"/>
    <dgm:cat type="convert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ptType="sibTrans" refType="w" refFor="ch" refPtType="node" op="equ" fact="0.25"/>
      <dgm:constr type="sibSp" refType="w" refFor="ch" refPtType="node" fact="0.5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h" refType="w"/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9">
        <dgm:if name="Name10" axis="par ch" ptType="doc node" func="cnt" op="gt" val="1">
          <dgm:forEach name="sibTransForEach" axis="followSib" ptType="sibTrans" hideLastTrans="0" cnt="1">
            <dgm:layoutNode name="sibTrans">
              <dgm:choose name="Name11">
                <dgm:if name="Name12" axis="par ch" ptType="doc node" func="cnt" op="lt" val="3">
                  <dgm:alg type="conn">
                    <dgm:param type="begPts" val="radial"/>
                    <dgm:param type="endPts" val="radial"/>
                  </dgm:alg>
                </dgm:if>
                <dgm:else name="Name13">
                  <dgm:alg type="conn">
                    <dgm:param type="begPts" val="auto"/>
                    <dgm:param type="endPts" val="auto"/>
                  </dgm:alg>
                </dgm:else>
              </dgm:choose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1.35"/>
                <dgm:constr type="connDist"/>
                <dgm:constr type="w" for="ch" refType="connDist" fact="0.45"/>
                <dgm:constr type="h" for="ch" refType="h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self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forEach>
        </dgm:if>
        <dgm:else name="Name14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8/31/2010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8/31/2010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8/31/2010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8/31/2010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8/31/2010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8/31/2010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8/31/2010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8/31/2010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8/31/2010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8/31/2010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8/31/2010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8/31/2010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 smtClean="0"/>
              <a:t>Disaster Management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0" y="4724400"/>
            <a:ext cx="3200400" cy="914400"/>
          </a:xfrm>
        </p:spPr>
        <p:txBody>
          <a:bodyPr/>
          <a:lstStyle/>
          <a:p>
            <a:r>
              <a:rPr lang="en-US" dirty="0" smtClean="0">
                <a:latin typeface="Forte" pitchFamily="66" charset="0"/>
              </a:rPr>
              <a:t>Rohan R Patil</a:t>
            </a:r>
            <a:endParaRPr lang="en-US" dirty="0">
              <a:latin typeface="Forte" pitchFamily="66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Response after flood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Rescue and evacuation to safer place</a:t>
            </a:r>
          </a:p>
          <a:p>
            <a:r>
              <a:rPr lang="en-US" dirty="0" smtClean="0"/>
              <a:t>Temporary shelter</a:t>
            </a:r>
          </a:p>
          <a:p>
            <a:r>
              <a:rPr lang="en-US" dirty="0" smtClean="0"/>
              <a:t>Food and nutrition</a:t>
            </a:r>
          </a:p>
          <a:p>
            <a:r>
              <a:rPr lang="en-US" dirty="0" smtClean="0"/>
              <a:t>Safe drinking water</a:t>
            </a:r>
          </a:p>
          <a:p>
            <a:r>
              <a:rPr lang="en-US" dirty="0" smtClean="0"/>
              <a:t>Environmental sanitation</a:t>
            </a:r>
          </a:p>
          <a:p>
            <a:r>
              <a:rPr lang="en-US" dirty="0" smtClean="0"/>
              <a:t>Non food items</a:t>
            </a:r>
          </a:p>
          <a:p>
            <a:r>
              <a:rPr lang="en-US" dirty="0" smtClean="0"/>
              <a:t>Hygiene kits(soap, sanitary napkins, ORS)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Temporary shelter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extreme condition people forced to live in relief camps</a:t>
            </a:r>
          </a:p>
          <a:p>
            <a:r>
              <a:rPr lang="en-US" dirty="0" smtClean="0"/>
              <a:t>Ensure security and safety</a:t>
            </a:r>
          </a:p>
          <a:p>
            <a:r>
              <a:rPr lang="en-US" dirty="0" smtClean="0"/>
              <a:t>Shelters should have lessened the impact of disaster- ‘Disaster Risk Reduction’</a:t>
            </a:r>
          </a:p>
          <a:p>
            <a:r>
              <a:rPr lang="en-US" dirty="0" smtClean="0"/>
              <a:t>Application of ‘Sphere Standard’ </a:t>
            </a:r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914400" y="5257800"/>
          <a:ext cx="7162800" cy="741680"/>
        </p:xfrm>
        <a:graphic>
          <a:graphicData uri="http://schemas.openxmlformats.org/drawingml/2006/table">
            <a:tbl>
              <a:tblPr firstRow="1" bandRow="1">
                <a:tableStyleId>{68D230F3-CF80-4859-8CE7-A43EE81993B5}</a:tableStyleId>
              </a:tblPr>
              <a:tblGrid>
                <a:gridCol w="3581400"/>
                <a:gridCol w="35814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Minimum sleeping area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3.5 </a:t>
                      </a:r>
                      <a:r>
                        <a:rPr lang="en-US" dirty="0" err="1" smtClean="0"/>
                        <a:t>sq.m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Sphere standard for family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180</a:t>
                      </a:r>
                      <a:r>
                        <a:rPr lang="en-US" baseline="0" dirty="0" smtClean="0"/>
                        <a:t> sq ft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Food and Nutrition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Assess the nutrition of children 7-59 months, women and adolescents</a:t>
            </a:r>
          </a:p>
          <a:p>
            <a:r>
              <a:rPr lang="en-US" dirty="0" smtClean="0"/>
              <a:t>MUAC is the way to assess in emergency </a:t>
            </a:r>
          </a:p>
          <a:p>
            <a:r>
              <a:rPr lang="en-US" dirty="0" smtClean="0"/>
              <a:t>BMI is the most preferred indicator</a:t>
            </a:r>
          </a:p>
          <a:p>
            <a:r>
              <a:rPr lang="en-US" dirty="0" smtClean="0"/>
              <a:t>Application of sphere standard</a:t>
            </a:r>
          </a:p>
          <a:p>
            <a:endParaRPr lang="en-US" dirty="0" smtClean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533400" y="4724400"/>
          <a:ext cx="8610600" cy="2011680"/>
        </p:xfrm>
        <a:graphic>
          <a:graphicData uri="http://schemas.openxmlformats.org/drawingml/2006/table">
            <a:tbl>
              <a:tblPr firstRow="1" bandRow="1">
                <a:tableStyleId>{68D230F3-CF80-4859-8CE7-A43EE81993B5}</a:tableStyleId>
              </a:tblPr>
              <a:tblGrid>
                <a:gridCol w="1722120"/>
                <a:gridCol w="1722120"/>
                <a:gridCol w="1722120"/>
                <a:gridCol w="1722120"/>
                <a:gridCol w="1722120"/>
              </a:tblGrid>
              <a:tr h="500932">
                <a:tc>
                  <a:txBody>
                    <a:bodyPr/>
                    <a:lstStyle/>
                    <a:p>
                      <a:r>
                        <a:rPr lang="en-US" dirty="0" smtClean="0"/>
                        <a:t>Food commodity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Daily ration for two adults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Daily ration for three</a:t>
                      </a:r>
                      <a:r>
                        <a:rPr lang="en-US" baseline="0" dirty="0" smtClean="0"/>
                        <a:t> children</a:t>
                      </a:r>
                      <a:endParaRPr lang="en-US" dirty="0" smtClean="0"/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Kcal</a:t>
                      </a:r>
                      <a:r>
                        <a:rPr lang="en-US" baseline="0" dirty="0" smtClean="0"/>
                        <a:t> provided</a:t>
                      </a:r>
                    </a:p>
                    <a:p>
                      <a:r>
                        <a:rPr lang="en-US" baseline="0" dirty="0" smtClean="0"/>
                        <a:t>(adult)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Kcal provided</a:t>
                      </a:r>
                    </a:p>
                    <a:p>
                      <a:r>
                        <a:rPr lang="en-US" dirty="0" smtClean="0"/>
                        <a:t>(Children)</a:t>
                      </a:r>
                      <a:endParaRPr lang="en-US" dirty="0"/>
                    </a:p>
                  </a:txBody>
                  <a:tcPr/>
                </a:tc>
              </a:tr>
              <a:tr h="290223">
                <a:tc>
                  <a:txBody>
                    <a:bodyPr/>
                    <a:lstStyle/>
                    <a:p>
                      <a:r>
                        <a:rPr lang="en-US" dirty="0" smtClean="0"/>
                        <a:t>RICE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725 </a:t>
                      </a:r>
                      <a:r>
                        <a:rPr lang="en-US" dirty="0" err="1" smtClean="0"/>
                        <a:t>gms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580 </a:t>
                      </a:r>
                      <a:r>
                        <a:rPr lang="en-US" dirty="0" err="1" smtClean="0"/>
                        <a:t>gms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2365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1885</a:t>
                      </a:r>
                      <a:endParaRPr lang="en-US" dirty="0"/>
                    </a:p>
                  </a:txBody>
                  <a:tcPr/>
                </a:tc>
              </a:tr>
              <a:tr h="290223">
                <a:tc>
                  <a:txBody>
                    <a:bodyPr/>
                    <a:lstStyle/>
                    <a:p>
                      <a:r>
                        <a:rPr lang="en-US" dirty="0" smtClean="0"/>
                        <a:t>DAL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035 </a:t>
                      </a:r>
                      <a:r>
                        <a:rPr lang="en-US" dirty="0" err="1" smtClean="0"/>
                        <a:t>gms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035 </a:t>
                      </a:r>
                      <a:r>
                        <a:rPr lang="en-US" dirty="0" err="1" smtClean="0"/>
                        <a:t>gms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117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117</a:t>
                      </a:r>
                      <a:endParaRPr lang="en-US" dirty="0"/>
                    </a:p>
                  </a:txBody>
                  <a:tcPr/>
                </a:tc>
              </a:tr>
              <a:tr h="290223">
                <a:tc>
                  <a:txBody>
                    <a:bodyPr/>
                    <a:lstStyle/>
                    <a:p>
                      <a:r>
                        <a:rPr lang="en-US" dirty="0" smtClean="0"/>
                        <a:t>SUB-TOTAL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760 </a:t>
                      </a:r>
                      <a:r>
                        <a:rPr lang="en-US" dirty="0" err="1" smtClean="0"/>
                        <a:t>gms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615 </a:t>
                      </a:r>
                      <a:r>
                        <a:rPr lang="en-US" dirty="0" err="1" smtClean="0"/>
                        <a:t>gms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2482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2002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Safe drinking water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Purification of dirty water</a:t>
            </a:r>
          </a:p>
          <a:p>
            <a:r>
              <a:rPr lang="en-US" dirty="0" smtClean="0"/>
              <a:t>Disinfection of drinking sources</a:t>
            </a:r>
          </a:p>
          <a:p>
            <a:pPr>
              <a:buNone/>
            </a:pPr>
            <a:r>
              <a:rPr lang="en-US" dirty="0" smtClean="0"/>
              <a:t>			- </a:t>
            </a:r>
            <a:r>
              <a:rPr lang="en-US" dirty="0" err="1" smtClean="0"/>
              <a:t>eg</a:t>
            </a:r>
            <a:r>
              <a:rPr lang="en-US" dirty="0" smtClean="0"/>
              <a:t>.</a:t>
            </a:r>
            <a:r>
              <a:rPr lang="en-US" dirty="0" smtClean="0"/>
              <a:t> Tube well</a:t>
            </a:r>
          </a:p>
          <a:p>
            <a:r>
              <a:rPr lang="en-US" dirty="0" smtClean="0"/>
              <a:t>Water sanitation and health</a:t>
            </a:r>
          </a:p>
          <a:p>
            <a:pPr>
              <a:buNone/>
            </a:pPr>
            <a:r>
              <a:rPr lang="en-US" dirty="0" smtClean="0"/>
              <a:t>			-construction of temporary toilet</a:t>
            </a:r>
          </a:p>
          <a:p>
            <a:r>
              <a:rPr lang="en-US" dirty="0" smtClean="0"/>
              <a:t>Non food items</a:t>
            </a:r>
          </a:p>
          <a:p>
            <a:pPr>
              <a:buNone/>
            </a:pPr>
            <a:r>
              <a:rPr lang="en-US" dirty="0" smtClean="0"/>
              <a:t>			-</a:t>
            </a:r>
            <a:r>
              <a:rPr lang="en-US" dirty="0" err="1" smtClean="0"/>
              <a:t>eg</a:t>
            </a:r>
            <a:r>
              <a:rPr lang="en-US" dirty="0" smtClean="0"/>
              <a:t>. clothes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Response after cyclone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Most predictable disaster</a:t>
            </a:r>
          </a:p>
          <a:p>
            <a:r>
              <a:rPr lang="en-US" dirty="0" smtClean="0"/>
              <a:t>Worst affected should be at safe place</a:t>
            </a:r>
          </a:p>
          <a:p>
            <a:r>
              <a:rPr lang="en-US" dirty="0" smtClean="0"/>
              <a:t>Psycho-social counseling of victims</a:t>
            </a:r>
          </a:p>
          <a:p>
            <a:r>
              <a:rPr lang="en-US" dirty="0" smtClean="0"/>
              <a:t>Let victims lead life of ‘Normalcy</a:t>
            </a:r>
          </a:p>
          <a:p>
            <a:pPr>
              <a:buNone/>
            </a:pPr>
            <a:r>
              <a:rPr lang="en-US" dirty="0" smtClean="0"/>
              <a:t>			-let them to go back to their villages</a:t>
            </a:r>
          </a:p>
          <a:p>
            <a:pPr>
              <a:buNone/>
            </a:pPr>
            <a:r>
              <a:rPr lang="en-US" dirty="0" smtClean="0"/>
              <a:t>			-electricity restored</a:t>
            </a:r>
          </a:p>
          <a:p>
            <a:pPr>
              <a:buNone/>
            </a:pPr>
            <a:r>
              <a:rPr lang="en-US" dirty="0" smtClean="0"/>
              <a:t>			-schools reopen</a:t>
            </a:r>
          </a:p>
          <a:p>
            <a:pPr>
              <a:buNone/>
            </a:pPr>
            <a:r>
              <a:rPr lang="en-US" dirty="0" smtClean="0"/>
              <a:t>			-let them live ‘traditional livelihood’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Response to Drought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Is a slow impact disaster</a:t>
            </a:r>
          </a:p>
          <a:p>
            <a:r>
              <a:rPr lang="en-US" dirty="0" smtClean="0"/>
              <a:t>Collection of rainfall data</a:t>
            </a:r>
          </a:p>
          <a:p>
            <a:r>
              <a:rPr lang="en-US" dirty="0" smtClean="0"/>
              <a:t>Expertise from key society actors</a:t>
            </a:r>
          </a:p>
          <a:p>
            <a:r>
              <a:rPr lang="en-US" dirty="0" smtClean="0"/>
              <a:t>Provide employment through cash or food</a:t>
            </a:r>
          </a:p>
          <a:p>
            <a:pPr>
              <a:buNone/>
            </a:pPr>
            <a:r>
              <a:rPr lang="en-US" dirty="0" smtClean="0"/>
              <a:t>		</a:t>
            </a:r>
            <a:r>
              <a:rPr lang="en-US" dirty="0" smtClean="0"/>
              <a:t>-</a:t>
            </a:r>
            <a:r>
              <a:rPr lang="en-US" dirty="0" smtClean="0"/>
              <a:t>national rural employment guarantee act</a:t>
            </a:r>
          </a:p>
          <a:p>
            <a:pPr>
              <a:buNone/>
            </a:pPr>
            <a:r>
              <a:rPr lang="en-US" dirty="0" smtClean="0"/>
              <a:t>	</a:t>
            </a:r>
            <a:r>
              <a:rPr lang="en-US" dirty="0" smtClean="0"/>
              <a:t>	-public distribution system</a:t>
            </a:r>
          </a:p>
          <a:p>
            <a:r>
              <a:rPr lang="en-US" dirty="0" smtClean="0"/>
              <a:t>Create community structures  </a:t>
            </a:r>
            <a:endParaRPr 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Response to river erosion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Vulnerable on geographic location</a:t>
            </a:r>
          </a:p>
          <a:p>
            <a:r>
              <a:rPr lang="en-US" dirty="0" smtClean="0"/>
              <a:t>Most pressing short term needs</a:t>
            </a:r>
          </a:p>
          <a:p>
            <a:pPr marL="514350" indent="-514350">
              <a:buFont typeface="Wingdings" pitchFamily="2" charset="2"/>
              <a:buChar char="v"/>
            </a:pPr>
            <a:r>
              <a:rPr lang="en-US" sz="2600" dirty="0" smtClean="0"/>
              <a:t>Rescue and evacuation</a:t>
            </a:r>
          </a:p>
          <a:p>
            <a:pPr marL="514350" indent="-514350">
              <a:buFont typeface="Wingdings" pitchFamily="2" charset="2"/>
              <a:buChar char="v"/>
            </a:pPr>
            <a:r>
              <a:rPr lang="en-US" sz="2600" dirty="0" smtClean="0"/>
              <a:t>Shelter</a:t>
            </a:r>
          </a:p>
          <a:p>
            <a:pPr marL="514350" indent="-514350">
              <a:buFont typeface="Wingdings" pitchFamily="2" charset="2"/>
              <a:buChar char="v"/>
            </a:pPr>
            <a:r>
              <a:rPr lang="en-US" sz="2600" dirty="0" smtClean="0"/>
              <a:t>Food and water</a:t>
            </a:r>
          </a:p>
          <a:p>
            <a:pPr marL="514350" indent="-514350">
              <a:buFont typeface="Wingdings" pitchFamily="2" charset="2"/>
              <a:buChar char="v"/>
            </a:pPr>
            <a:r>
              <a:rPr lang="en-US" sz="2600" dirty="0" smtClean="0"/>
              <a:t>Clothes</a:t>
            </a:r>
          </a:p>
          <a:p>
            <a:pPr marL="514350" indent="-514350">
              <a:buFont typeface="Wingdings" pitchFamily="2" charset="2"/>
              <a:buChar char="v"/>
            </a:pPr>
            <a:r>
              <a:rPr lang="en-US" sz="2600" dirty="0" smtClean="0"/>
              <a:t>Sanitation</a:t>
            </a:r>
          </a:p>
          <a:p>
            <a:pPr marL="514350" indent="-514350">
              <a:buFont typeface="Wingdings" pitchFamily="2" charset="2"/>
              <a:buChar char="v"/>
            </a:pPr>
            <a:r>
              <a:rPr lang="en-US" sz="2600" dirty="0" smtClean="0"/>
              <a:t>Hygiene kits </a:t>
            </a:r>
          </a:p>
          <a:p>
            <a:pPr marL="514350" indent="-514350">
              <a:buFont typeface="Wingdings" pitchFamily="2" charset="2"/>
              <a:buChar char="v"/>
            </a:pPr>
            <a:r>
              <a:rPr lang="en-US" sz="2600" dirty="0" smtClean="0"/>
              <a:t>Protection of young boys and girls</a:t>
            </a:r>
            <a:endParaRPr lang="en-US" sz="2600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Response after earthquake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Immediate response</a:t>
            </a:r>
          </a:p>
          <a:p>
            <a:pPr>
              <a:buNone/>
            </a:pPr>
            <a:r>
              <a:rPr lang="en-US" dirty="0" smtClean="0"/>
              <a:t>		-</a:t>
            </a:r>
            <a:r>
              <a:rPr lang="en-US" sz="2400" dirty="0" smtClean="0"/>
              <a:t>searching for survivors</a:t>
            </a:r>
          </a:p>
          <a:p>
            <a:pPr>
              <a:buNone/>
            </a:pPr>
            <a:r>
              <a:rPr lang="en-US" sz="2400" dirty="0" smtClean="0"/>
              <a:t>		-provide medical attention</a:t>
            </a:r>
          </a:p>
          <a:p>
            <a:pPr>
              <a:buNone/>
            </a:pPr>
            <a:r>
              <a:rPr lang="en-US" sz="2400" dirty="0" smtClean="0"/>
              <a:t>		-meet immediate needs</a:t>
            </a:r>
          </a:p>
          <a:p>
            <a:r>
              <a:rPr lang="en-US" dirty="0" smtClean="0"/>
              <a:t>‘Disaster Risk reduction’</a:t>
            </a:r>
          </a:p>
          <a:p>
            <a:r>
              <a:rPr lang="en-US" dirty="0" smtClean="0"/>
              <a:t>‘Community wisdom’		</a:t>
            </a:r>
            <a:endParaRPr lang="en-US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Response after tsunami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Address the high risk community</a:t>
            </a:r>
          </a:p>
          <a:p>
            <a:r>
              <a:rPr lang="en-US" dirty="0" smtClean="0"/>
              <a:t>Rescue</a:t>
            </a:r>
          </a:p>
          <a:p>
            <a:r>
              <a:rPr lang="en-US" dirty="0" smtClean="0"/>
              <a:t>Care of injured</a:t>
            </a:r>
          </a:p>
          <a:p>
            <a:r>
              <a:rPr lang="en-US" dirty="0" smtClean="0"/>
              <a:t>Temporary shelter</a:t>
            </a:r>
          </a:p>
          <a:p>
            <a:r>
              <a:rPr lang="en-US" dirty="0" smtClean="0"/>
              <a:t>Removal and disposal of dead</a:t>
            </a:r>
          </a:p>
          <a:p>
            <a:r>
              <a:rPr lang="en-US" dirty="0" smtClean="0"/>
              <a:t>Food and water sanitation</a:t>
            </a:r>
          </a:p>
          <a:p>
            <a:r>
              <a:rPr lang="en-US" dirty="0" smtClean="0"/>
              <a:t>Hygiene kits</a:t>
            </a:r>
          </a:p>
          <a:p>
            <a:r>
              <a:rPr lang="en-US" dirty="0" smtClean="0"/>
              <a:t>Psycho social kits</a:t>
            </a:r>
          </a:p>
          <a:p>
            <a:r>
              <a:rPr lang="en-US" dirty="0" smtClean="0"/>
              <a:t>Care and protection of children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Rehabilitation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Operational guidelines-</a:t>
            </a:r>
          </a:p>
          <a:p>
            <a:r>
              <a:rPr lang="en-US" dirty="0" smtClean="0"/>
              <a:t>Live with the disaster affected people</a:t>
            </a:r>
          </a:p>
          <a:p>
            <a:r>
              <a:rPr lang="en-US" dirty="0" smtClean="0"/>
              <a:t>Emphasis should not be target oriented</a:t>
            </a:r>
          </a:p>
          <a:p>
            <a:r>
              <a:rPr lang="en-US" dirty="0" smtClean="0"/>
              <a:t>Emphasis on poor and vulnerable</a:t>
            </a:r>
          </a:p>
          <a:p>
            <a:r>
              <a:rPr lang="en-US" dirty="0" smtClean="0"/>
              <a:t>House reconstruction is not the only answer</a:t>
            </a:r>
          </a:p>
          <a:p>
            <a:r>
              <a:rPr lang="en-US" dirty="0" smtClean="0"/>
              <a:t>Be flexible</a:t>
            </a:r>
          </a:p>
          <a:p>
            <a:pPr>
              <a:buNone/>
            </a:pP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India is one of the most disaster prone countries.</a:t>
            </a:r>
          </a:p>
          <a:p>
            <a:r>
              <a:rPr lang="en-US" dirty="0" smtClean="0"/>
              <a:t>On an average about 5000 people die</a:t>
            </a:r>
          </a:p>
          <a:p>
            <a:r>
              <a:rPr lang="en-US" dirty="0" smtClean="0"/>
              <a:t>51 million are affected every year due to floods.</a:t>
            </a:r>
            <a:endParaRPr lang="en-US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Community based disaster preparedness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Key features</a:t>
            </a:r>
          </a:p>
          <a:p>
            <a:pPr>
              <a:buNone/>
            </a:pPr>
            <a:r>
              <a:rPr lang="en-US" dirty="0" smtClean="0"/>
              <a:t>		-community participation</a:t>
            </a:r>
          </a:p>
          <a:p>
            <a:pPr>
              <a:buNone/>
            </a:pPr>
            <a:r>
              <a:rPr lang="en-US" dirty="0" smtClean="0"/>
              <a:t>		-inclusion as governmental policies</a:t>
            </a:r>
          </a:p>
          <a:p>
            <a:pPr>
              <a:buNone/>
            </a:pPr>
            <a:r>
              <a:rPr lang="en-US" dirty="0" smtClean="0"/>
              <a:t>Framework</a:t>
            </a:r>
          </a:p>
          <a:p>
            <a:pPr>
              <a:buNone/>
            </a:pPr>
            <a:r>
              <a:rPr lang="en-US" dirty="0" smtClean="0"/>
              <a:t>	</a:t>
            </a:r>
            <a:r>
              <a:rPr lang="en-US" dirty="0" smtClean="0"/>
              <a:t>	-develop village level plan</a:t>
            </a:r>
          </a:p>
          <a:p>
            <a:pPr>
              <a:buNone/>
            </a:pPr>
            <a:r>
              <a:rPr lang="en-US" dirty="0" smtClean="0"/>
              <a:t>		-initiate implementation of plan</a:t>
            </a:r>
          </a:p>
          <a:p>
            <a:pPr>
              <a:buNone/>
            </a:pPr>
            <a:r>
              <a:rPr lang="en-US" dirty="0" smtClean="0"/>
              <a:t>		-documentation of process</a:t>
            </a:r>
          </a:p>
          <a:p>
            <a:pPr>
              <a:buNone/>
            </a:pPr>
            <a:r>
              <a:rPr lang="en-US" dirty="0" smtClean="0"/>
              <a:t>		- integration of plan </a:t>
            </a:r>
            <a:endParaRPr lang="en-US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Phase wise distinction of community based disaster preparedness plan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Pre-disaster phase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On disaster phase(rescue and emergency)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Post disaster phase(relief and rehabilitation)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Long term measures( sustainable livelihood)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Other disaster in </a:t>
            </a:r>
            <a:r>
              <a:rPr lang="en-US" dirty="0" smtClean="0"/>
              <a:t>I</a:t>
            </a:r>
            <a:r>
              <a:rPr lang="en-US" dirty="0" smtClean="0"/>
              <a:t>ndia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Bhopal gas tragedy</a:t>
            </a:r>
          </a:p>
          <a:p>
            <a:pPr>
              <a:buNone/>
            </a:pPr>
            <a:r>
              <a:rPr lang="en-US" sz="2400" dirty="0" smtClean="0"/>
              <a:t>			-NGO’s were harassed by government</a:t>
            </a:r>
          </a:p>
          <a:p>
            <a:pPr>
              <a:buNone/>
            </a:pPr>
            <a:r>
              <a:rPr lang="en-US" sz="2400" dirty="0" smtClean="0"/>
              <a:t>			-WHO and UNICEF were absent </a:t>
            </a:r>
          </a:p>
          <a:p>
            <a:pPr>
              <a:buNone/>
            </a:pPr>
            <a:endParaRPr lang="en-US" sz="2400" dirty="0" smtClean="0"/>
          </a:p>
          <a:p>
            <a:r>
              <a:rPr lang="en-US" dirty="0" smtClean="0"/>
              <a:t>Arsenic in drinking water</a:t>
            </a:r>
          </a:p>
          <a:p>
            <a:pPr>
              <a:buNone/>
            </a:pPr>
            <a:r>
              <a:rPr lang="en-US" sz="2400" dirty="0" smtClean="0"/>
              <a:t>			-First recognized by villagers</a:t>
            </a:r>
          </a:p>
          <a:p>
            <a:pPr>
              <a:buNone/>
            </a:pPr>
            <a:r>
              <a:rPr lang="en-US" sz="2400" dirty="0" smtClean="0"/>
              <a:t>			-Affected 4.5 million people, 2 lakh suffer</a:t>
            </a:r>
          </a:p>
          <a:p>
            <a:pPr>
              <a:buNone/>
            </a:pPr>
            <a:r>
              <a:rPr lang="en-US" sz="2400" dirty="0" smtClean="0"/>
              <a:t>			-Was the biggest public health issue in the world</a:t>
            </a:r>
            <a:endParaRPr lang="en-US" sz="2400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Hunger and disaster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/>
              <a:t>India home of 200 million hungry people</a:t>
            </a:r>
          </a:p>
          <a:p>
            <a:r>
              <a:rPr lang="en-US" sz="2400" dirty="0" smtClean="0"/>
              <a:t>India ranks 66</a:t>
            </a:r>
            <a:r>
              <a:rPr lang="en-US" sz="2400" baseline="30000" dirty="0" smtClean="0"/>
              <a:t>th</a:t>
            </a:r>
            <a:r>
              <a:rPr lang="en-US" sz="2400" dirty="0" smtClean="0"/>
              <a:t> /88 developing countries</a:t>
            </a:r>
          </a:p>
          <a:p>
            <a:pPr>
              <a:buNone/>
            </a:pPr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143000" y="2514600"/>
          <a:ext cx="6096000" cy="2225040"/>
        </p:xfrm>
        <a:graphic>
          <a:graphicData uri="http://schemas.openxmlformats.org/drawingml/2006/table">
            <a:tbl>
              <a:tblPr firstRow="1" bandRow="1">
                <a:tableStyleId>{68D230F3-CF80-4859-8CE7-A43EE81993B5}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country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GHI 2008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GDP per capita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Nigeria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18.4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1977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Cameroon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18.7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2124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Kenya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19.9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1535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Sudan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20.5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2028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India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23.7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2753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reference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1800" dirty="0" err="1" smtClean="0"/>
              <a:t>Battacharya</a:t>
            </a:r>
            <a:r>
              <a:rPr lang="en-US" sz="1800" dirty="0" smtClean="0"/>
              <a:t> T, A comprehensive handbook on disaster management, VHAI 2010</a:t>
            </a:r>
          </a:p>
          <a:p>
            <a:pPr>
              <a:buNone/>
            </a:pPr>
            <a:r>
              <a:rPr lang="en-US" sz="1800" dirty="0" smtClean="0"/>
              <a:t>Suggested Readings:</a:t>
            </a:r>
          </a:p>
          <a:p>
            <a:pPr>
              <a:buNone/>
            </a:pPr>
            <a:r>
              <a:rPr lang="en-US" sz="1800" dirty="0" smtClean="0"/>
              <a:t>Politics of famine</a:t>
            </a:r>
          </a:p>
          <a:p>
            <a:pPr>
              <a:buNone/>
            </a:pPr>
            <a:r>
              <a:rPr lang="en-US" sz="1800" dirty="0" smtClean="0"/>
              <a:t>NFHS II</a:t>
            </a:r>
          </a:p>
          <a:p>
            <a:pPr>
              <a:buNone/>
            </a:pPr>
            <a:r>
              <a:rPr lang="en-US" sz="1800" dirty="0" smtClean="0"/>
              <a:t>Comparison of Hunger across states</a:t>
            </a:r>
          </a:p>
          <a:p>
            <a:pPr>
              <a:buNone/>
            </a:pPr>
            <a:r>
              <a:rPr lang="en-US" sz="1800" dirty="0" smtClean="0"/>
              <a:t>India disaster report, 1999</a:t>
            </a:r>
          </a:p>
          <a:p>
            <a:pPr>
              <a:buNone/>
            </a:pPr>
            <a:r>
              <a:rPr lang="en-US" sz="1800" dirty="0" smtClean="0"/>
              <a:t>Oxfam handbook on development and relief</a:t>
            </a:r>
          </a:p>
          <a:p>
            <a:pPr>
              <a:buNone/>
            </a:pPr>
            <a:r>
              <a:rPr lang="en-US" sz="1800" dirty="0" smtClean="0"/>
              <a:t>Sphere minimum standard in humanitarian response</a:t>
            </a:r>
          </a:p>
          <a:p>
            <a:pPr>
              <a:buNone/>
            </a:pPr>
            <a:r>
              <a:rPr lang="en-US" sz="1800" dirty="0" smtClean="0"/>
              <a:t>Where there is no doctor</a:t>
            </a:r>
          </a:p>
          <a:p>
            <a:pPr>
              <a:buNone/>
            </a:pPr>
            <a:r>
              <a:rPr lang="en-US" sz="1800" dirty="0" smtClean="0"/>
              <a:t>Documentation on CBDP</a:t>
            </a:r>
          </a:p>
          <a:p>
            <a:pPr>
              <a:buNone/>
            </a:pPr>
            <a:endParaRPr lang="en-US" sz="1800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About the author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Is a geophysicist</a:t>
            </a:r>
          </a:p>
          <a:p>
            <a:r>
              <a:rPr lang="en-US" dirty="0" smtClean="0"/>
              <a:t>Worked on disaster management and rehabilitation across the nation</a:t>
            </a:r>
          </a:p>
          <a:p>
            <a:r>
              <a:rPr lang="en-US" dirty="0" smtClean="0"/>
              <a:t>Initiated cross border CBDP</a:t>
            </a:r>
          </a:p>
          <a:p>
            <a:r>
              <a:rPr lang="en-US" dirty="0" smtClean="0"/>
              <a:t>Prepared Orissa super cyclone recovery programme.</a:t>
            </a:r>
            <a:endParaRPr lang="en-US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667000"/>
            <a:ext cx="8229600" cy="1828800"/>
          </a:xfrm>
        </p:spPr>
        <p:txBody>
          <a:bodyPr/>
          <a:lstStyle/>
          <a:p>
            <a:r>
              <a:rPr lang="en-US" dirty="0" smtClean="0"/>
              <a:t>Thank you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n-US" dirty="0" smtClean="0"/>
              <a:t>“</a:t>
            </a:r>
            <a:r>
              <a:rPr lang="en-US" sz="2400" dirty="0" smtClean="0">
                <a:latin typeface="Andalus" pitchFamily="18" charset="-78"/>
                <a:cs typeface="Andalus" pitchFamily="18" charset="-78"/>
              </a:rPr>
              <a:t>A serious disruption of the functioning of a community or society causing widespread human, material, economic and environmental losses which exceeds the ability of the affected communities or society to cope using its own resources</a:t>
            </a:r>
            <a:r>
              <a:rPr lang="en-US" dirty="0" smtClean="0"/>
              <a:t>”</a:t>
            </a:r>
          </a:p>
          <a:p>
            <a:pPr algn="just">
              <a:buNone/>
            </a:pPr>
            <a:r>
              <a:rPr lang="en-US" dirty="0" smtClean="0"/>
              <a:t>                                        </a:t>
            </a:r>
          </a:p>
          <a:p>
            <a:pPr algn="just">
              <a:buNone/>
            </a:pPr>
            <a:r>
              <a:rPr lang="en-US" dirty="0" smtClean="0"/>
              <a:t>                                                -</a:t>
            </a:r>
            <a:r>
              <a:rPr lang="en-US" dirty="0" smtClean="0">
                <a:latin typeface="Algerian" pitchFamily="82" charset="0"/>
              </a:rPr>
              <a:t>United nation </a:t>
            </a:r>
            <a:endParaRPr lang="en-US" dirty="0">
              <a:latin typeface="Algerian" pitchFamily="82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Types of Disaster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Sudden onset natural phenomenon</a:t>
            </a:r>
          </a:p>
          <a:p>
            <a:pPr>
              <a:buNone/>
            </a:pPr>
            <a:r>
              <a:rPr lang="en-US" dirty="0" smtClean="0"/>
              <a:t>				-</a:t>
            </a:r>
            <a:r>
              <a:rPr lang="en-US" dirty="0" smtClean="0">
                <a:latin typeface="Andalus" pitchFamily="18" charset="-78"/>
                <a:cs typeface="Andalus" pitchFamily="18" charset="-78"/>
              </a:rPr>
              <a:t>Flood, cyclones</a:t>
            </a:r>
          </a:p>
          <a:p>
            <a:r>
              <a:rPr lang="en-US" dirty="0" smtClean="0"/>
              <a:t>Slow onset natural phenomenon</a:t>
            </a:r>
          </a:p>
          <a:p>
            <a:pPr>
              <a:buNone/>
            </a:pPr>
            <a:r>
              <a:rPr lang="en-US" dirty="0" smtClean="0"/>
              <a:t>				-</a:t>
            </a:r>
            <a:r>
              <a:rPr lang="en-US" dirty="0" smtClean="0">
                <a:latin typeface="Andalus" pitchFamily="18" charset="-78"/>
                <a:cs typeface="Andalus" pitchFamily="18" charset="-78"/>
              </a:rPr>
              <a:t>Drought</a:t>
            </a:r>
          </a:p>
          <a:p>
            <a:r>
              <a:rPr lang="en-US" dirty="0" smtClean="0"/>
              <a:t>Sudden onset events </a:t>
            </a:r>
          </a:p>
          <a:p>
            <a:pPr>
              <a:buNone/>
            </a:pPr>
            <a:r>
              <a:rPr lang="en-US" dirty="0" smtClean="0"/>
              <a:t>				-</a:t>
            </a:r>
            <a:r>
              <a:rPr lang="en-US" dirty="0" smtClean="0">
                <a:latin typeface="Andalus" pitchFamily="18" charset="-78"/>
                <a:cs typeface="Andalus" pitchFamily="18" charset="-78"/>
              </a:rPr>
              <a:t>Accidents, civil wars</a:t>
            </a:r>
          </a:p>
          <a:p>
            <a:r>
              <a:rPr lang="en-US" dirty="0" smtClean="0"/>
              <a:t>Slow onset events</a:t>
            </a:r>
          </a:p>
          <a:p>
            <a:pPr>
              <a:buNone/>
            </a:pPr>
            <a:r>
              <a:rPr lang="en-US" dirty="0" smtClean="0"/>
              <a:t>				-</a:t>
            </a:r>
            <a:r>
              <a:rPr lang="en-US" sz="2600" dirty="0" smtClean="0">
                <a:latin typeface="Andalus" pitchFamily="18" charset="-78"/>
                <a:cs typeface="Andalus" pitchFamily="18" charset="-78"/>
              </a:rPr>
              <a:t>HIV epidemic, occupational hazard</a:t>
            </a:r>
            <a:endParaRPr lang="en-US" sz="2600" dirty="0">
              <a:latin typeface="Andalus" pitchFamily="18" charset="-78"/>
              <a:cs typeface="Andalus" pitchFamily="18" charset="-78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Why disaster are so important?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Affect the poor the most.</a:t>
            </a:r>
          </a:p>
          <a:p>
            <a:r>
              <a:rPr lang="en-US" dirty="0" smtClean="0"/>
              <a:t>Absolute level of disaster is increasing.</a:t>
            </a:r>
          </a:p>
          <a:p>
            <a:r>
              <a:rPr lang="en-US" dirty="0" smtClean="0"/>
              <a:t>Pose significant and growing threats to development.</a:t>
            </a:r>
          </a:p>
          <a:p>
            <a:r>
              <a:rPr lang="en-US" dirty="0" smtClean="0"/>
              <a:t>Globally 25% of the world’s land mass and 75% of its population are at risk.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Relation between poverty and disaster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endParaRPr lang="en-US" dirty="0" smtClean="0"/>
          </a:p>
          <a:p>
            <a:endParaRPr lang="en-US" dirty="0" smtClean="0"/>
          </a:p>
          <a:p>
            <a:pPr>
              <a:buNone/>
            </a:pPr>
            <a:r>
              <a:rPr lang="en-US" dirty="0" smtClean="0"/>
              <a:t>                             H                    V</a:t>
            </a:r>
          </a:p>
          <a:p>
            <a:r>
              <a:rPr lang="en-US" dirty="0" smtClean="0"/>
              <a:t>Disaster=  ____________________</a:t>
            </a:r>
          </a:p>
          <a:p>
            <a:pPr>
              <a:buNone/>
            </a:pPr>
            <a:r>
              <a:rPr lang="en-US" dirty="0" smtClean="0"/>
              <a:t>                                        C</a:t>
            </a:r>
          </a:p>
          <a:p>
            <a:pPr>
              <a:buNone/>
            </a:pPr>
            <a:r>
              <a:rPr lang="en-US" dirty="0" smtClean="0"/>
              <a:t>          H=Hazard</a:t>
            </a:r>
          </a:p>
          <a:p>
            <a:pPr>
              <a:buNone/>
            </a:pPr>
            <a:r>
              <a:rPr lang="en-US" dirty="0" smtClean="0"/>
              <a:t>          V=Vulnerability</a:t>
            </a:r>
          </a:p>
          <a:p>
            <a:pPr>
              <a:buNone/>
            </a:pPr>
            <a:r>
              <a:rPr lang="en-US" dirty="0" smtClean="0"/>
              <a:t>          C=Capacity</a:t>
            </a:r>
            <a:endParaRPr lang="en-US" dirty="0"/>
          </a:p>
        </p:txBody>
      </p:sp>
      <p:sp>
        <p:nvSpPr>
          <p:cNvPr id="4" name="Multiply 3"/>
          <p:cNvSpPr/>
          <p:nvPr/>
        </p:nvSpPr>
        <p:spPr>
          <a:xfrm>
            <a:off x="4038600" y="2590800"/>
            <a:ext cx="609600" cy="914400"/>
          </a:xfrm>
          <a:prstGeom prst="mathMultiply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SPHERE standard ‘code of conduct’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People affected have a right to be supported</a:t>
            </a:r>
          </a:p>
          <a:p>
            <a:r>
              <a:rPr lang="en-US" dirty="0" smtClean="0"/>
              <a:t>Disaster affected people not to be treated as passive recipients</a:t>
            </a:r>
          </a:p>
          <a:p>
            <a:r>
              <a:rPr lang="en-US" dirty="0" smtClean="0"/>
              <a:t>Humanitarian imperative comes first</a:t>
            </a:r>
          </a:p>
          <a:p>
            <a:r>
              <a:rPr lang="en-US" dirty="0" smtClean="0"/>
              <a:t>Local culture and customs should be respected</a:t>
            </a:r>
          </a:p>
          <a:p>
            <a:r>
              <a:rPr lang="en-US" dirty="0" smtClean="0"/>
              <a:t>Relief aid must strive to reduce vulnerability</a:t>
            </a:r>
          </a:p>
          <a:p>
            <a:r>
              <a:rPr lang="en-US" dirty="0" smtClean="0"/>
              <a:t>Disaster affected should be recognized with dignity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Disaster management cycle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-1219200" y="1295400"/>
          <a:ext cx="11125200" cy="5562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Common disaster in India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2400" b="1" dirty="0" smtClean="0"/>
              <a:t>Drought</a:t>
            </a:r>
            <a:r>
              <a:rPr lang="en-US" dirty="0" smtClean="0"/>
              <a:t> 	-</a:t>
            </a:r>
            <a:r>
              <a:rPr lang="en-US" sz="2400" dirty="0" smtClean="0">
                <a:cs typeface="Andalus" pitchFamily="18" charset="-78"/>
              </a:rPr>
              <a:t>meteorological</a:t>
            </a:r>
          </a:p>
          <a:p>
            <a:pPr>
              <a:buNone/>
            </a:pPr>
            <a:r>
              <a:rPr lang="en-US" sz="2400" dirty="0" smtClean="0">
                <a:cs typeface="Andalus" pitchFamily="18" charset="-78"/>
              </a:rPr>
              <a:t>			-Agricultural</a:t>
            </a:r>
          </a:p>
          <a:p>
            <a:pPr>
              <a:buNone/>
            </a:pPr>
            <a:r>
              <a:rPr lang="en-US" sz="2400" dirty="0" smtClean="0">
                <a:cs typeface="Andalus" pitchFamily="18" charset="-78"/>
              </a:rPr>
              <a:t>			-Hydrological</a:t>
            </a:r>
          </a:p>
          <a:p>
            <a:r>
              <a:rPr lang="en-US" sz="2400" b="1" dirty="0" smtClean="0">
                <a:cs typeface="Andalus" pitchFamily="18" charset="-78"/>
              </a:rPr>
              <a:t>Cyclone</a:t>
            </a:r>
            <a:r>
              <a:rPr lang="en-US" sz="2400" dirty="0" smtClean="0">
                <a:cs typeface="Andalus" pitchFamily="18" charset="-78"/>
              </a:rPr>
              <a:t>-</a:t>
            </a:r>
            <a:r>
              <a:rPr lang="en-US" sz="1800" dirty="0" smtClean="0">
                <a:latin typeface="Andalus" pitchFamily="18" charset="-78"/>
                <a:cs typeface="Andalus" pitchFamily="18" charset="-78"/>
              </a:rPr>
              <a:t>	</a:t>
            </a:r>
          </a:p>
          <a:p>
            <a:pPr algn="just">
              <a:buNone/>
            </a:pPr>
            <a:r>
              <a:rPr lang="en-US" sz="1800" dirty="0" smtClean="0">
                <a:latin typeface="Andalus" pitchFamily="18" charset="-78"/>
                <a:cs typeface="Andalus" pitchFamily="18" charset="-78"/>
              </a:rPr>
              <a:t>			</a:t>
            </a:r>
            <a:r>
              <a:rPr lang="en-US" sz="2400" dirty="0" smtClean="0">
                <a:cs typeface="Andalus" pitchFamily="18" charset="-78"/>
              </a:rPr>
              <a:t>refers to an area closed, circular motion rotating in the same direction as the earth</a:t>
            </a:r>
          </a:p>
          <a:p>
            <a:r>
              <a:rPr lang="en-US" sz="2400" b="1" dirty="0" smtClean="0">
                <a:cs typeface="Andalus" pitchFamily="18" charset="-78"/>
              </a:rPr>
              <a:t>Earthquake</a:t>
            </a:r>
            <a:r>
              <a:rPr lang="en-US" sz="2400" dirty="0" smtClean="0">
                <a:cs typeface="Andalus" pitchFamily="18" charset="-78"/>
              </a:rPr>
              <a:t>-</a:t>
            </a:r>
          </a:p>
          <a:p>
            <a:pPr>
              <a:buNone/>
            </a:pPr>
            <a:r>
              <a:rPr lang="en-US" sz="2400" dirty="0" smtClean="0">
                <a:cs typeface="Andalus" pitchFamily="18" charset="-78"/>
              </a:rPr>
              <a:t>                           sudden release of energy in the earth’s crust that creates seismic waves</a:t>
            </a:r>
          </a:p>
          <a:p>
            <a:pPr>
              <a:buNone/>
            </a:pPr>
            <a:endParaRPr lang="en-US" sz="2400" dirty="0" smtClean="0">
              <a:cs typeface="Andalus" pitchFamily="18" charset="-78"/>
            </a:endParaRPr>
          </a:p>
          <a:p>
            <a:r>
              <a:rPr lang="en-US" sz="2400" b="1" dirty="0" smtClean="0">
                <a:cs typeface="Andalus" pitchFamily="18" charset="-78"/>
              </a:rPr>
              <a:t>River erosion</a:t>
            </a:r>
            <a:endParaRPr lang="en-US" sz="2400" b="1" dirty="0">
              <a:cs typeface="Andalus" pitchFamily="18" charset="-78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179</TotalTime>
  <Words>683</Words>
  <Application>Microsoft Office PowerPoint</Application>
  <PresentationFormat>On-screen Show (4:3)</PresentationFormat>
  <Paragraphs>226</Paragraphs>
  <Slides>26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27" baseType="lpstr">
      <vt:lpstr>Office Theme</vt:lpstr>
      <vt:lpstr>Disaster Management</vt:lpstr>
      <vt:lpstr>Introduction</vt:lpstr>
      <vt:lpstr>Definition</vt:lpstr>
      <vt:lpstr>Types of Disaster</vt:lpstr>
      <vt:lpstr>Why disaster are so important?</vt:lpstr>
      <vt:lpstr>Relation between poverty and disaster</vt:lpstr>
      <vt:lpstr>SPHERE standard ‘code of conduct’</vt:lpstr>
      <vt:lpstr>Disaster management cycle</vt:lpstr>
      <vt:lpstr>Common disaster in India</vt:lpstr>
      <vt:lpstr>Response after flood</vt:lpstr>
      <vt:lpstr>Temporary shelter</vt:lpstr>
      <vt:lpstr>Food and Nutrition</vt:lpstr>
      <vt:lpstr>Safe drinking water</vt:lpstr>
      <vt:lpstr>Response after cyclone</vt:lpstr>
      <vt:lpstr>Response to Drought</vt:lpstr>
      <vt:lpstr>Response to river erosion </vt:lpstr>
      <vt:lpstr>Response after earthquake</vt:lpstr>
      <vt:lpstr>Response after tsunami</vt:lpstr>
      <vt:lpstr>Rehabilitation</vt:lpstr>
      <vt:lpstr>Community based disaster preparedness</vt:lpstr>
      <vt:lpstr>Phase wise distinction of community based disaster preparedness plan</vt:lpstr>
      <vt:lpstr>Other disaster in India</vt:lpstr>
      <vt:lpstr>Hunger and disaster</vt:lpstr>
      <vt:lpstr>reference</vt:lpstr>
      <vt:lpstr>About the author</vt:lpstr>
      <vt:lpstr>Thank you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Disaster Management</dc:title>
  <dc:creator>alok-PC</dc:creator>
  <cp:lastModifiedBy>alok-PC</cp:lastModifiedBy>
  <cp:revision>20</cp:revision>
  <dcterms:created xsi:type="dcterms:W3CDTF">2006-08-16T00:00:00Z</dcterms:created>
  <dcterms:modified xsi:type="dcterms:W3CDTF">2010-08-30T23:50:35Z</dcterms:modified>
</cp:coreProperties>
</file>

<file path=docProps/thumbnail.jpeg>
</file>